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4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9144000" cy="6858000" type="screen4x3"/>
  <p:notesSz cx="6797675" cy="987425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78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10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5" d="100"/>
          <a:sy n="95" d="100"/>
        </p:scale>
        <p:origin x="696" y="78"/>
      </p:cViewPr>
      <p:guideLst>
        <p:guide orient="horz" pos="2160"/>
        <p:guide pos="2784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3110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46400" cy="493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49688" y="0"/>
            <a:ext cx="2946400" cy="493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931863" y="741363"/>
            <a:ext cx="4933950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9378950"/>
            <a:ext cx="2946400" cy="493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49688" y="9378950"/>
            <a:ext cx="2946400" cy="493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 b="0" i="0" u="none" strike="noStrike" cap="non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Dotum"/>
              <a:ea typeface="Dotum"/>
              <a:cs typeface="Dotum"/>
              <a:sym typeface="Dotum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3950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0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3950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1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3950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2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3950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3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3950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4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3950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5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3950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6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3950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7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3950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8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3950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9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3950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3950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0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3950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1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3950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3950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43" name="Google Shape;243;p22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3950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71" name="Google Shape;71;p3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4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3950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5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3950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6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3950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7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3950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8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3950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9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3950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저작권">
  <p:cSld name="저작권">
    <p:bg>
      <p:bgPr>
        <a:solidFill>
          <a:schemeClr val="lt1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/>
          <p:nvPr/>
        </p:nvSpPr>
        <p:spPr>
          <a:xfrm>
            <a:off x="323528" y="404813"/>
            <a:ext cx="8497887" cy="6048375"/>
          </a:xfrm>
          <a:prstGeom prst="roundRect">
            <a:avLst>
              <a:gd name="adj" fmla="val 2066"/>
            </a:avLst>
          </a:prstGeom>
          <a:noFill/>
          <a:ln w="53975" cap="flat" cmpd="sng">
            <a:solidFill>
              <a:srgbClr val="99AD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9A5F3A"/>
              </a:solidFill>
              <a:latin typeface="Dotum"/>
              <a:ea typeface="Dotum"/>
              <a:cs typeface="Dotum"/>
              <a:sym typeface="Dotum"/>
            </a:endParaRPr>
          </a:p>
        </p:txBody>
      </p:sp>
      <p:pic>
        <p:nvPicPr>
          <p:cNvPr id="17" name="Google Shape;17;p2" descr="쿡북로고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77578" y="595313"/>
            <a:ext cx="1216025" cy="322262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2"/>
          <p:cNvSpPr txBox="1"/>
          <p:nvPr/>
        </p:nvSpPr>
        <p:spPr>
          <a:xfrm>
            <a:off x="881590" y="998730"/>
            <a:ext cx="718661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HTML 웹 프로그래밍 입문(3판)</a:t>
            </a:r>
            <a:endParaRPr sz="1200" b="0" i="0" u="none" strike="noStrike" cap="none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2"/>
          <p:cNvSpPr txBox="1"/>
          <p:nvPr/>
        </p:nvSpPr>
        <p:spPr>
          <a:xfrm>
            <a:off x="612453" y="1700213"/>
            <a:ext cx="7991475" cy="1169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0" i="0" u="none" strike="noStrike" cap="none">
              <a:solidFill>
                <a:srgbClr val="222222"/>
              </a:solidFill>
              <a:latin typeface="Dotum"/>
              <a:ea typeface="Dotum"/>
              <a:cs typeface="Dotum"/>
              <a:sym typeface="Dotum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1" i="0" u="none" strike="noStrike" cap="none">
                <a:solidFill>
                  <a:srgbClr val="FF0000"/>
                </a:solidFill>
                <a:latin typeface="Dotum"/>
                <a:ea typeface="Dotum"/>
                <a:cs typeface="Dotum"/>
                <a:sym typeface="Dotum"/>
              </a:rPr>
              <a:t>[강의교안 이용 안내]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0" i="0" u="none" strike="noStrike" cap="none">
              <a:solidFill>
                <a:schemeClr val="dk1"/>
              </a:solidFill>
              <a:latin typeface="Dotum"/>
              <a:ea typeface="Dotum"/>
              <a:cs typeface="Dotum"/>
              <a:sym typeface="Dotum"/>
            </a:endParaRPr>
          </a:p>
          <a:p>
            <a:pPr marL="171450" marR="0" lvl="0" indent="-1714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</a:pPr>
            <a:r>
              <a:rPr lang="ko-KR" sz="1000" b="0" i="0" u="none" strike="noStrike" cap="non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rPr>
              <a:t>본 강의교안의 저작권은 한빛아카데미㈜에 있습니다.</a:t>
            </a:r>
            <a:r>
              <a:rPr lang="ko-KR" sz="1000" b="0" i="0" u="none" strike="noStrike" cap="none">
                <a:solidFill>
                  <a:srgbClr val="222222"/>
                </a:solidFill>
                <a:latin typeface="Dotum"/>
                <a:ea typeface="Dotum"/>
                <a:cs typeface="Dotum"/>
                <a:sym typeface="Dotum"/>
              </a:rPr>
              <a:t> </a:t>
            </a:r>
            <a:endParaRPr sz="1000" b="0" i="0" u="none" strike="noStrike" cap="none">
              <a:solidFill>
                <a:srgbClr val="222222"/>
              </a:solidFill>
              <a:latin typeface="Dotum"/>
              <a:ea typeface="Dotum"/>
              <a:cs typeface="Dotum"/>
              <a:sym typeface="Dotum"/>
            </a:endParaRPr>
          </a:p>
          <a:p>
            <a:pPr marL="171450" marR="0" lvl="0" indent="-1714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000"/>
              <a:buFont typeface="Arial"/>
              <a:buChar char="•"/>
            </a:pPr>
            <a:r>
              <a:rPr lang="ko-KR" sz="1000" b="0" i="0" u="none" strike="noStrike" cap="none">
                <a:solidFill>
                  <a:srgbClr val="222222"/>
                </a:solidFill>
                <a:latin typeface="Dotum"/>
                <a:ea typeface="Dotum"/>
                <a:cs typeface="Dotum"/>
                <a:sym typeface="Dotum"/>
              </a:rPr>
              <a:t>이 자료는 강의 보조자료로 제공되는 것으로 무단으로 전제하거나 배포하는 것을 금합니다</a:t>
            </a:r>
            <a:r>
              <a:rPr lang="ko-KR" sz="1000" b="0" i="0" u="sng" strike="noStrike" cap="none">
                <a:solidFill>
                  <a:srgbClr val="222222"/>
                </a:solidFill>
                <a:latin typeface="Dotum"/>
                <a:ea typeface="Dotum"/>
                <a:cs typeface="Dotum"/>
                <a:sym typeface="Dotum"/>
              </a:rPr>
              <a:t>.</a:t>
            </a:r>
            <a:endParaRPr/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0" i="0" u="none" strike="noStrike" cap="none">
              <a:solidFill>
                <a:schemeClr val="dk1"/>
              </a:solidFill>
              <a:latin typeface="Dotum"/>
              <a:ea typeface="Dotum"/>
              <a:cs typeface="Dotum"/>
              <a:sym typeface="Dotum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장제목">
  <p:cSld name="1_장제목">
    <p:bg>
      <p:bgPr>
        <a:solidFill>
          <a:srgbClr val="E5C9BB"/>
        </a:solidFill>
        <a:effectLst/>
      </p:bgPr>
    </p:bg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oogle Shape;21;p3"/>
          <p:cNvGrpSpPr/>
          <p:nvPr/>
        </p:nvGrpSpPr>
        <p:grpSpPr>
          <a:xfrm>
            <a:off x="1187624" y="260648"/>
            <a:ext cx="7626642" cy="5616624"/>
            <a:chOff x="323528" y="260648"/>
            <a:chExt cx="7626642" cy="5616624"/>
          </a:xfrm>
        </p:grpSpPr>
        <p:grpSp>
          <p:nvGrpSpPr>
            <p:cNvPr id="22" name="Google Shape;22;p3"/>
            <p:cNvGrpSpPr/>
            <p:nvPr/>
          </p:nvGrpSpPr>
          <p:grpSpPr>
            <a:xfrm>
              <a:off x="323528" y="260648"/>
              <a:ext cx="7626642" cy="5616624"/>
              <a:chOff x="467544" y="476672"/>
              <a:chExt cx="7626642" cy="5616624"/>
            </a:xfrm>
          </p:grpSpPr>
          <p:pic>
            <p:nvPicPr>
              <p:cNvPr id="23" name="Google Shape;23;p3"/>
              <p:cNvPicPr preferRelativeResize="0"/>
              <p:nvPr/>
            </p:nvPicPr>
            <p:blipFill rotWithShape="1">
              <a:blip r:embed="rId2">
                <a:alphaModFix/>
              </a:blip>
              <a:srcRect b="32037"/>
              <a:stretch/>
            </p:blipFill>
            <p:spPr>
              <a:xfrm>
                <a:off x="467544" y="762207"/>
                <a:ext cx="4451985" cy="3386873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4" name="Google Shape;24;p3"/>
              <p:cNvSpPr/>
              <p:nvPr/>
            </p:nvSpPr>
            <p:spPr>
              <a:xfrm>
                <a:off x="5292080" y="476672"/>
                <a:ext cx="1800200" cy="1224136"/>
              </a:xfrm>
              <a:prstGeom prst="rect">
                <a:avLst/>
              </a:prstGeom>
              <a:solidFill>
                <a:srgbClr val="E5C9B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 b="0" i="0" u="none" strike="noStrike" cap="none">
                  <a:solidFill>
                    <a:schemeClr val="lt1"/>
                  </a:solidFill>
                  <a:latin typeface="Dotum"/>
                  <a:ea typeface="Dotum"/>
                  <a:cs typeface="Dotum"/>
                  <a:sym typeface="Dotum"/>
                </a:endParaRPr>
              </a:p>
            </p:txBody>
          </p:sp>
          <p:sp>
            <p:nvSpPr>
              <p:cNvPr id="25" name="Google Shape;25;p3"/>
              <p:cNvSpPr/>
              <p:nvPr/>
            </p:nvSpPr>
            <p:spPr>
              <a:xfrm>
                <a:off x="2078861" y="2739400"/>
                <a:ext cx="1485027" cy="1984858"/>
              </a:xfrm>
              <a:prstGeom prst="rect">
                <a:avLst/>
              </a:prstGeom>
              <a:solidFill>
                <a:srgbClr val="E5C9B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 b="0" i="0" u="none" strike="noStrike" cap="none">
                  <a:solidFill>
                    <a:schemeClr val="lt1"/>
                  </a:solidFill>
                  <a:latin typeface="Dotum"/>
                  <a:ea typeface="Dotum"/>
                  <a:cs typeface="Dotum"/>
                  <a:sym typeface="Dotum"/>
                </a:endParaRPr>
              </a:p>
            </p:txBody>
          </p:sp>
          <p:sp>
            <p:nvSpPr>
              <p:cNvPr id="26" name="Google Shape;26;p3"/>
              <p:cNvSpPr/>
              <p:nvPr/>
            </p:nvSpPr>
            <p:spPr>
              <a:xfrm>
                <a:off x="1842977" y="3519384"/>
                <a:ext cx="1624130" cy="305500"/>
              </a:xfrm>
              <a:prstGeom prst="rect">
                <a:avLst/>
              </a:prstGeom>
              <a:solidFill>
                <a:srgbClr val="E5C9B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 b="0" i="0" u="none" strike="noStrike" cap="none">
                  <a:solidFill>
                    <a:schemeClr val="lt1"/>
                  </a:solidFill>
                  <a:latin typeface="Dotum"/>
                  <a:ea typeface="Dotum"/>
                  <a:cs typeface="Dotum"/>
                  <a:sym typeface="Dotum"/>
                </a:endParaRPr>
              </a:p>
            </p:txBody>
          </p:sp>
          <p:pic>
            <p:nvPicPr>
              <p:cNvPr id="27" name="Google Shape;27;p3"/>
              <p:cNvPicPr preferRelativeResize="0"/>
              <p:nvPr/>
            </p:nvPicPr>
            <p:blipFill rotWithShape="1">
              <a:blip r:embed="rId2">
                <a:alphaModFix/>
              </a:blip>
              <a:srcRect l="33811" t="40211"/>
              <a:stretch/>
            </p:blipFill>
            <p:spPr>
              <a:xfrm>
                <a:off x="3600890" y="1818831"/>
                <a:ext cx="3192285" cy="322787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8" name="Google Shape;28;p3"/>
              <p:cNvSpPr/>
              <p:nvPr/>
            </p:nvSpPr>
            <p:spPr>
              <a:xfrm>
                <a:off x="4464560" y="5208434"/>
                <a:ext cx="1907640" cy="884862"/>
              </a:xfrm>
              <a:prstGeom prst="rect">
                <a:avLst/>
              </a:prstGeom>
              <a:solidFill>
                <a:srgbClr val="E5C9B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 b="0" i="0" u="none" strike="noStrike" cap="none">
                  <a:solidFill>
                    <a:schemeClr val="lt1"/>
                  </a:solidFill>
                  <a:latin typeface="Dotum"/>
                  <a:ea typeface="Dotum"/>
                  <a:cs typeface="Dotum"/>
                  <a:sym typeface="Dotum"/>
                </a:endParaRPr>
              </a:p>
            </p:txBody>
          </p:sp>
          <p:sp>
            <p:nvSpPr>
              <p:cNvPr id="29" name="Google Shape;29;p3"/>
              <p:cNvSpPr/>
              <p:nvPr/>
            </p:nvSpPr>
            <p:spPr>
              <a:xfrm>
                <a:off x="3491330" y="3717032"/>
                <a:ext cx="1008112" cy="1264742"/>
              </a:xfrm>
              <a:prstGeom prst="rect">
                <a:avLst/>
              </a:prstGeom>
              <a:solidFill>
                <a:srgbClr val="E5CAB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 b="0" i="0" u="none" strike="noStrike" cap="none">
                  <a:solidFill>
                    <a:schemeClr val="lt1"/>
                  </a:solidFill>
                  <a:latin typeface="Dotum"/>
                  <a:ea typeface="Dotum"/>
                  <a:cs typeface="Dotum"/>
                  <a:sym typeface="Dotum"/>
                </a:endParaRPr>
              </a:p>
            </p:txBody>
          </p:sp>
          <p:sp>
            <p:nvSpPr>
              <p:cNvPr id="30" name="Google Shape;30;p3"/>
              <p:cNvSpPr/>
              <p:nvPr/>
            </p:nvSpPr>
            <p:spPr>
              <a:xfrm>
                <a:off x="6449995" y="2446975"/>
                <a:ext cx="1644191" cy="393500"/>
              </a:xfrm>
              <a:prstGeom prst="rect">
                <a:avLst/>
              </a:prstGeom>
              <a:solidFill>
                <a:srgbClr val="E5C9B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 b="0" i="0" u="none" strike="noStrike" cap="none">
                  <a:solidFill>
                    <a:schemeClr val="lt1"/>
                  </a:solidFill>
                  <a:latin typeface="Dotum"/>
                  <a:ea typeface="Dotum"/>
                  <a:cs typeface="Dotum"/>
                  <a:sym typeface="Dotum"/>
                </a:endParaRPr>
              </a:p>
            </p:txBody>
          </p:sp>
          <p:sp>
            <p:nvSpPr>
              <p:cNvPr id="31" name="Google Shape;31;p3"/>
              <p:cNvSpPr/>
              <p:nvPr/>
            </p:nvSpPr>
            <p:spPr>
              <a:xfrm>
                <a:off x="1696607" y="3181853"/>
                <a:ext cx="1485027" cy="501828"/>
              </a:xfrm>
              <a:prstGeom prst="rect">
                <a:avLst/>
              </a:prstGeom>
              <a:solidFill>
                <a:srgbClr val="E5C9B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 b="0" i="0" u="none" strike="noStrike" cap="none">
                  <a:solidFill>
                    <a:schemeClr val="lt1"/>
                  </a:solidFill>
                  <a:latin typeface="Dotum"/>
                  <a:ea typeface="Dotum"/>
                  <a:cs typeface="Dotum"/>
                  <a:sym typeface="Dotum"/>
                </a:endParaRPr>
              </a:p>
            </p:txBody>
          </p:sp>
          <p:sp>
            <p:nvSpPr>
              <p:cNvPr id="32" name="Google Shape;32;p3"/>
              <p:cNvSpPr/>
              <p:nvPr/>
            </p:nvSpPr>
            <p:spPr>
              <a:xfrm>
                <a:off x="2222877" y="2974796"/>
                <a:ext cx="1485027" cy="501828"/>
              </a:xfrm>
              <a:prstGeom prst="rect">
                <a:avLst/>
              </a:prstGeom>
              <a:solidFill>
                <a:srgbClr val="E5C9B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 b="0" i="0" u="none" strike="noStrike" cap="none">
                  <a:solidFill>
                    <a:schemeClr val="lt1"/>
                  </a:solidFill>
                  <a:latin typeface="Dotum"/>
                  <a:ea typeface="Dotum"/>
                  <a:cs typeface="Dotum"/>
                  <a:sym typeface="Dotum"/>
                </a:endParaRPr>
              </a:p>
            </p:txBody>
          </p:sp>
        </p:grpSp>
        <p:sp>
          <p:nvSpPr>
            <p:cNvPr id="33" name="Google Shape;33;p3"/>
            <p:cNvSpPr/>
            <p:nvPr/>
          </p:nvSpPr>
          <p:spPr>
            <a:xfrm>
              <a:off x="3886528" y="515220"/>
              <a:ext cx="1644191" cy="393500"/>
            </a:xfrm>
            <a:prstGeom prst="rect">
              <a:avLst/>
            </a:prstGeom>
            <a:solidFill>
              <a:srgbClr val="E5C9B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b="0" i="0" u="none" strike="noStrike" cap="none">
                <a:solidFill>
                  <a:schemeClr val="lt1"/>
                </a:solidFill>
                <a:latin typeface="Dotum"/>
                <a:ea typeface="Dotum"/>
                <a:cs typeface="Dotum"/>
                <a:sym typeface="Dotum"/>
              </a:endParaRPr>
            </a:p>
          </p:txBody>
        </p:sp>
      </p:grpSp>
      <p:sp>
        <p:nvSpPr>
          <p:cNvPr id="34" name="Google Shape;34;p3"/>
          <p:cNvSpPr txBox="1">
            <a:spLocks noGrp="1"/>
          </p:cNvSpPr>
          <p:nvPr>
            <p:ph type="title"/>
          </p:nvPr>
        </p:nvSpPr>
        <p:spPr>
          <a:xfrm>
            <a:off x="399085" y="5301208"/>
            <a:ext cx="8277371" cy="11258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3F2E1F"/>
              </a:buClr>
              <a:buSzPts val="4000"/>
              <a:buFont typeface="Arial"/>
              <a:buNone/>
              <a:defRPr sz="4000" b="0">
                <a:solidFill>
                  <a:srgbClr val="3F2E1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이 장에서 만들 프로그램">
  <p:cSld name="1_이 장에서 만들 프로그램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4"/>
          <p:cNvSpPr/>
          <p:nvPr/>
        </p:nvSpPr>
        <p:spPr>
          <a:xfrm>
            <a:off x="0" y="-22448"/>
            <a:ext cx="9144000" cy="555848"/>
          </a:xfrm>
          <a:prstGeom prst="rect">
            <a:avLst/>
          </a:prstGeom>
          <a:solidFill>
            <a:srgbClr val="AD784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 b="0" i="0" u="none" strike="noStrike" cap="none">
              <a:solidFill>
                <a:srgbClr val="8B333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7" name="Google Shape;37;p4"/>
          <p:cNvSpPr/>
          <p:nvPr/>
        </p:nvSpPr>
        <p:spPr>
          <a:xfrm>
            <a:off x="8410574" y="6643688"/>
            <a:ext cx="733425" cy="215900"/>
          </a:xfrm>
          <a:prstGeom prst="rect">
            <a:avLst/>
          </a:prstGeom>
          <a:gradFill>
            <a:gsLst>
              <a:gs pos="0">
                <a:srgbClr val="B6DDE7"/>
              </a:gs>
              <a:gs pos="100000">
                <a:srgbClr val="F2F2F2">
                  <a:alpha val="0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b="0" i="0" u="none" strike="noStrike" cap="none">
              <a:solidFill>
                <a:srgbClr val="005E5C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8" name="Google Shape;38;p4"/>
          <p:cNvSpPr/>
          <p:nvPr/>
        </p:nvSpPr>
        <p:spPr>
          <a:xfrm>
            <a:off x="8279259" y="6605588"/>
            <a:ext cx="842962" cy="214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 b="0" i="0" u="none" strike="noStrike" cap="none">
                <a:solidFill>
                  <a:srgbClr val="0A1E38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r>
              <a:rPr lang="ko-KR" sz="1200" b="0" i="0" u="none" strike="noStrike" cap="none">
                <a:solidFill>
                  <a:srgbClr val="0A1E38"/>
                </a:solidFill>
                <a:latin typeface="Malgun Gothic"/>
                <a:ea typeface="Malgun Gothic"/>
                <a:cs typeface="Malgun Gothic"/>
                <a:sym typeface="Malgun Gothic"/>
              </a:rPr>
              <a:t>/22</a:t>
            </a:r>
            <a:endParaRPr/>
          </a:p>
        </p:txBody>
      </p:sp>
      <p:sp>
        <p:nvSpPr>
          <p:cNvPr id="39" name="Google Shape;39;p4"/>
          <p:cNvSpPr txBox="1">
            <a:spLocks noGrp="1"/>
          </p:cNvSpPr>
          <p:nvPr>
            <p:ph type="title"/>
          </p:nvPr>
        </p:nvSpPr>
        <p:spPr>
          <a:xfrm>
            <a:off x="63500" y="51786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  <a:defRPr sz="24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4"/>
          <p:cNvSpPr txBox="1">
            <a:spLocks noGrp="1"/>
          </p:cNvSpPr>
          <p:nvPr>
            <p:ph type="body" idx="1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937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8B3331"/>
              </a:buClr>
              <a:buSzPts val="2600"/>
              <a:buFont typeface="Noto Sans Symbols"/>
              <a:buChar char="▪"/>
              <a:defRPr sz="2000" b="1"/>
            </a:lvl1pPr>
            <a:lvl2pPr marL="914400" lvl="1" indent="-330200" algn="l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Clr>
                <a:srgbClr val="D99593"/>
              </a:buClr>
              <a:buSzPts val="1600"/>
              <a:buFont typeface="Noto Sans Symbols"/>
              <a:buChar char="▪"/>
              <a:defRPr sz="1600"/>
            </a:lvl2pPr>
            <a:lvl3pPr marL="1371600" lvl="2" indent="-317500" algn="l">
              <a:lnSpc>
                <a:spcPct val="120000"/>
              </a:lnSpc>
              <a:spcBef>
                <a:spcPts val="280"/>
              </a:spcBef>
              <a:spcAft>
                <a:spcPts val="0"/>
              </a:spcAft>
              <a:buClr>
                <a:srgbClr val="205867"/>
              </a:buClr>
              <a:buSzPts val="1400"/>
              <a:buFont typeface="Arial"/>
              <a:buChar char="•"/>
              <a:defRPr sz="1400"/>
            </a:lvl3pPr>
            <a:lvl4pPr marL="1828800" lvl="3" indent="-304800" algn="l">
              <a:lnSpc>
                <a:spcPct val="120000"/>
              </a:lnSpc>
              <a:spcBef>
                <a:spcPts val="240"/>
              </a:spcBef>
              <a:spcAft>
                <a:spcPts val="0"/>
              </a:spcAft>
              <a:buClr>
                <a:srgbClr val="205867"/>
              </a:buClr>
              <a:buSzPts val="1200"/>
              <a:buFont typeface="Malgun Gothic"/>
              <a:buChar char="-"/>
              <a:defRPr sz="1200"/>
            </a:lvl4pPr>
            <a:lvl5pPr marL="2286000" lvl="4" indent="-292100" algn="l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rgbClr val="205867"/>
              </a:buClr>
              <a:buSzPts val="1000"/>
              <a:buFont typeface="Arial"/>
              <a:buChar char="»"/>
              <a:defRPr sz="10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기본 본문">
  <p:cSld name="2_기본 본문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5"/>
          <p:cNvSpPr/>
          <p:nvPr/>
        </p:nvSpPr>
        <p:spPr>
          <a:xfrm>
            <a:off x="0" y="-22448"/>
            <a:ext cx="9144000" cy="555848"/>
          </a:xfrm>
          <a:prstGeom prst="rect">
            <a:avLst/>
          </a:prstGeom>
          <a:solidFill>
            <a:srgbClr val="32738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3" name="Google Shape;43;p5"/>
          <p:cNvSpPr/>
          <p:nvPr/>
        </p:nvSpPr>
        <p:spPr>
          <a:xfrm>
            <a:off x="8410574" y="6643688"/>
            <a:ext cx="733425" cy="215900"/>
          </a:xfrm>
          <a:prstGeom prst="rect">
            <a:avLst/>
          </a:prstGeom>
          <a:gradFill>
            <a:gsLst>
              <a:gs pos="0">
                <a:srgbClr val="B6DDE7"/>
              </a:gs>
              <a:gs pos="100000">
                <a:srgbClr val="F2F2F2">
                  <a:alpha val="0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b="0" i="0" u="none" strike="noStrike" cap="none">
              <a:solidFill>
                <a:srgbClr val="005E5C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4" name="Google Shape;44;p5"/>
          <p:cNvSpPr/>
          <p:nvPr/>
        </p:nvSpPr>
        <p:spPr>
          <a:xfrm>
            <a:off x="8279259" y="6605588"/>
            <a:ext cx="842962" cy="214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 b="0" i="0" u="none" strike="noStrike" cap="none">
                <a:solidFill>
                  <a:srgbClr val="0A1E38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r>
              <a:rPr lang="ko-KR" sz="1200" b="0" i="0" u="none" strike="noStrike" cap="none">
                <a:solidFill>
                  <a:srgbClr val="0A1E38"/>
                </a:solidFill>
                <a:latin typeface="Malgun Gothic"/>
                <a:ea typeface="Malgun Gothic"/>
                <a:cs typeface="Malgun Gothic"/>
                <a:sym typeface="Malgun Gothic"/>
              </a:rPr>
              <a:t>/22</a:t>
            </a:r>
            <a:endParaRPr sz="1200" b="0" i="0" u="none" strike="noStrike" cap="none">
              <a:solidFill>
                <a:srgbClr val="0A1E3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5" name="Google Shape;45;p5"/>
          <p:cNvSpPr txBox="1">
            <a:spLocks noGrp="1"/>
          </p:cNvSpPr>
          <p:nvPr>
            <p:ph type="title"/>
          </p:nvPr>
        </p:nvSpPr>
        <p:spPr>
          <a:xfrm>
            <a:off x="63500" y="51786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  <a:defRPr sz="24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5"/>
          <p:cNvSpPr txBox="1">
            <a:spLocks noGrp="1"/>
          </p:cNvSpPr>
          <p:nvPr>
            <p:ph type="body" idx="1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937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  <a:defRPr sz="2000" b="1"/>
            </a:lvl1pPr>
            <a:lvl2pPr marL="914400" lvl="1" indent="-330200" algn="l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Clr>
                <a:srgbClr val="205867"/>
              </a:buClr>
              <a:buSzPts val="1600"/>
              <a:buFont typeface="Noto Sans Symbols"/>
              <a:buChar char="▪"/>
              <a:defRPr sz="1600"/>
            </a:lvl2pPr>
            <a:lvl3pPr marL="1371600" lvl="2" indent="-317500" algn="l">
              <a:lnSpc>
                <a:spcPct val="130000"/>
              </a:lnSpc>
              <a:spcBef>
                <a:spcPts val="280"/>
              </a:spcBef>
              <a:spcAft>
                <a:spcPts val="0"/>
              </a:spcAft>
              <a:buClr>
                <a:srgbClr val="205867"/>
              </a:buClr>
              <a:buSzPts val="1400"/>
              <a:buFont typeface="Arial"/>
              <a:buChar char="•"/>
              <a:defRPr sz="1400"/>
            </a:lvl3pPr>
            <a:lvl4pPr marL="1828800" lvl="3" indent="-304800" algn="l">
              <a:lnSpc>
                <a:spcPct val="130000"/>
              </a:lnSpc>
              <a:spcBef>
                <a:spcPts val="240"/>
              </a:spcBef>
              <a:spcAft>
                <a:spcPts val="0"/>
              </a:spcAft>
              <a:buClr>
                <a:srgbClr val="205867"/>
              </a:buClr>
              <a:buSzPts val="1200"/>
              <a:buFont typeface="Malgun Gothic"/>
              <a:buChar char="-"/>
              <a:defRPr sz="1200"/>
            </a:lvl4pPr>
            <a:lvl5pPr marL="2286000" lvl="4" indent="-292100" algn="l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rgbClr val="205867"/>
              </a:buClr>
              <a:buSzPts val="1000"/>
              <a:buFont typeface="Arial"/>
              <a:buChar char="»"/>
              <a:defRPr sz="10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d">
  <p:cSld name="end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6"/>
          <p:cNvSpPr txBox="1">
            <a:spLocks noGrp="1"/>
          </p:cNvSpPr>
          <p:nvPr>
            <p:ph type="sldNum" idx="12"/>
          </p:nvPr>
        </p:nvSpPr>
        <p:spPr>
          <a:xfrm>
            <a:off x="139700" y="6525345"/>
            <a:ext cx="8756650" cy="2800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200" b="1" i="1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200" b="1" i="1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200" b="1" i="1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200" b="1" i="1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200" b="1" i="1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200" b="1" i="1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200" b="1" i="1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200" b="1" i="1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200" b="1" i="1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49" name="Google Shape;49;p6"/>
          <p:cNvSpPr/>
          <p:nvPr/>
        </p:nvSpPr>
        <p:spPr>
          <a:xfrm>
            <a:off x="2765425" y="1447800"/>
            <a:ext cx="3587750" cy="38862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gradFill>
            <a:gsLst>
              <a:gs pos="0">
                <a:srgbClr val="FFFFFF"/>
              </a:gs>
              <a:gs pos="50000">
                <a:srgbClr val="EEEEEE"/>
              </a:gs>
              <a:gs pos="100000">
                <a:srgbClr val="FFFFFF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Dotum"/>
              <a:ea typeface="Dotum"/>
              <a:cs typeface="Dotum"/>
              <a:sym typeface="Dotum"/>
            </a:endParaRPr>
          </a:p>
        </p:txBody>
      </p:sp>
      <p:cxnSp>
        <p:nvCxnSpPr>
          <p:cNvPr id="50" name="Google Shape;50;p6"/>
          <p:cNvCxnSpPr/>
          <p:nvPr/>
        </p:nvCxnSpPr>
        <p:spPr>
          <a:xfrm>
            <a:off x="2506663" y="3706813"/>
            <a:ext cx="4151312" cy="0"/>
          </a:xfrm>
          <a:prstGeom prst="straightConnector1">
            <a:avLst/>
          </a:prstGeom>
          <a:noFill/>
          <a:ln w="9525" cap="flat" cmpd="sng">
            <a:solidFill>
              <a:srgbClr val="97B853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51" name="Google Shape;51;p6"/>
          <p:cNvSpPr/>
          <p:nvPr/>
        </p:nvSpPr>
        <p:spPr>
          <a:xfrm>
            <a:off x="2765425" y="1447800"/>
            <a:ext cx="3587750" cy="38862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gradFill>
            <a:gsLst>
              <a:gs pos="0">
                <a:srgbClr val="FFFFFF"/>
              </a:gs>
              <a:gs pos="50000">
                <a:srgbClr val="EEEEEE"/>
              </a:gs>
              <a:gs pos="100000">
                <a:srgbClr val="FFFFFF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Dotum"/>
              <a:ea typeface="Dotum"/>
              <a:cs typeface="Dotum"/>
              <a:sym typeface="Dotum"/>
            </a:endParaRPr>
          </a:p>
        </p:txBody>
      </p:sp>
      <p:cxnSp>
        <p:nvCxnSpPr>
          <p:cNvPr id="52" name="Google Shape;52;p6"/>
          <p:cNvCxnSpPr/>
          <p:nvPr/>
        </p:nvCxnSpPr>
        <p:spPr>
          <a:xfrm>
            <a:off x="2506663" y="3706813"/>
            <a:ext cx="4151312" cy="0"/>
          </a:xfrm>
          <a:prstGeom prst="straightConnector1">
            <a:avLst/>
          </a:prstGeom>
          <a:noFill/>
          <a:ln w="9525" cap="flat" cmpd="sng">
            <a:solidFill>
              <a:srgbClr val="97B853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53" name="Google Shape;53;p6"/>
          <p:cNvSpPr txBox="1"/>
          <p:nvPr/>
        </p:nvSpPr>
        <p:spPr>
          <a:xfrm>
            <a:off x="2735263" y="3048000"/>
            <a:ext cx="3657600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400" b="1">
                <a:solidFill>
                  <a:srgbClr val="8CB3E3"/>
                </a:solidFill>
                <a:latin typeface="Arial"/>
                <a:ea typeface="Arial"/>
                <a:cs typeface="Arial"/>
                <a:sym typeface="Arial"/>
              </a:rPr>
              <a:t>Thank You</a:t>
            </a:r>
            <a:endParaRPr sz="4400" b="1">
              <a:solidFill>
                <a:srgbClr val="8CB3E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백면">
  <p:cSld name="백면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7"/>
          <p:cNvSpPr/>
          <p:nvPr/>
        </p:nvSpPr>
        <p:spPr>
          <a:xfrm>
            <a:off x="8410574" y="6643688"/>
            <a:ext cx="733425" cy="215900"/>
          </a:xfrm>
          <a:prstGeom prst="rect">
            <a:avLst/>
          </a:prstGeom>
          <a:gradFill>
            <a:gsLst>
              <a:gs pos="0">
                <a:srgbClr val="B6DDE7"/>
              </a:gs>
              <a:gs pos="100000">
                <a:srgbClr val="F2F2F2">
                  <a:alpha val="0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rgbClr val="005E5C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6" name="Google Shape;56;p7"/>
          <p:cNvSpPr/>
          <p:nvPr/>
        </p:nvSpPr>
        <p:spPr>
          <a:xfrm>
            <a:off x="8279259" y="6605588"/>
            <a:ext cx="842962" cy="214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>
                <a:solidFill>
                  <a:srgbClr val="0A1E38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r>
              <a:rPr lang="ko-KR" sz="1200">
                <a:solidFill>
                  <a:srgbClr val="0A1E38"/>
                </a:solidFill>
                <a:latin typeface="Malgun Gothic"/>
                <a:ea typeface="Malgun Gothic"/>
                <a:cs typeface="Malgun Gothic"/>
                <a:sym typeface="Malgun Gothic"/>
              </a:rPr>
              <a:t>/28</a:t>
            </a:r>
            <a:endParaRPr sz="1200">
              <a:solidFill>
                <a:srgbClr val="0A1E3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rintiantta.github.io/academy-html/guide/chapter7.html#%EC%9D%91%EC%9A%A9-%EC%98%88%EC%A0%9C-7-3-one-true-%EB%A0%88%EC%9D%B4%EC%95%84%EC%9B%83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rintiantta.github.io/academy-html/guide/chapter7.html#%EC%9D%91%EC%9A%A9-%EC%98%88%EC%A0%9C-7-3-one-true-%EB%A0%88%EC%9D%B4%EC%95%84%EC%9B%83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.png"/><Relationship Id="rId4" Type="http://schemas.openxmlformats.org/officeDocument/2006/relationships/image" Target="../media/image14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rintiantta.github.io/academy-html/guide/chapter7.html#%EC%9D%91%EC%9A%A9-%EC%98%88%EC%A0%9C-7-4-%EC%A0%88%EB%8C%80-%EC%9C%84%EC%B9%98%EB%A5%BC-%EC%82%AC%EC%9A%A9%ED%95%B4-%EC%9A%94%EC%86%8C-%EB%B0%B0%EC%B9%98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rintiantta.github.io/academy-html/guide/chapter7.html#%EC%9D%91%EC%9A%A9-%EC%98%88%EC%A0%9C-7-4-%EC%A0%88%EB%8C%80-%EC%9C%84%EC%B9%98%EB%A5%BC-%EC%82%AC%EC%9A%A9%ED%95%B4-%EC%9A%94%EC%86%8C-%EB%B0%B0%EC%B9%98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png"/><Relationship Id="rId5" Type="http://schemas.openxmlformats.org/officeDocument/2006/relationships/image" Target="../media/image18.jpg"/><Relationship Id="rId4" Type="http://schemas.openxmlformats.org/officeDocument/2006/relationships/image" Target="../media/image17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rintiantta.github.io/academy-html/guide/chapter7.html#%EC%9D%91%EC%9A%A9-%EC%98%88%EC%A0%9C-7-5-%EC%9A%94%EC%86%8C-%EC%A4%91%EC%95%99-%EB%B0%B0%EC%B9%98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.png"/><Relationship Id="rId5" Type="http://schemas.openxmlformats.org/officeDocument/2006/relationships/image" Target="../media/image23.jpg"/><Relationship Id="rId4" Type="http://schemas.openxmlformats.org/officeDocument/2006/relationships/image" Target="../media/image22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rintiantta.github.io/academy-html/guide/chapter7.html#%EC%9D%91%EC%9A%A9-%EC%98%88%EC%A0%9C-7-6-%EA%B3%A0%EC%A0%95-%EB%B0%94-%EB%B0%B0%EC%B9%98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7.jpg"/><Relationship Id="rId4" Type="http://schemas.openxmlformats.org/officeDocument/2006/relationships/image" Target="../media/image26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rintiantta.github.io/academy-html/guide/chapter7.html#%EC%9D%91%EC%9A%A9-%EC%98%88%EC%A0%9C-7-6-%EA%B3%A0%EC%A0%95-%EB%B0%94-%EB%B0%B0%EC%B9%98" TargetMode="External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jpg"/><Relationship Id="rId5" Type="http://schemas.openxmlformats.org/officeDocument/2006/relationships/image" Target="../media/image28.jpg"/><Relationship Id="rId4" Type="http://schemas.openxmlformats.org/officeDocument/2006/relationships/image" Target="../media/image27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rintiantta.github.io/academy-html/guide/chapter7.html#%EC%9D%91%EC%9A%A9-%EC%98%88%EC%A0%9C-7-7-%EA%B8%80%EC%9E%90-%EC%83%9D%EB%9E%B5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1.png"/><Relationship Id="rId4" Type="http://schemas.openxmlformats.org/officeDocument/2006/relationships/image" Target="../media/image30.jp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rintiantta.github.io/academy-html/guide/chapter7.html#%EC%9D%91%EC%9A%A9-%EC%98%88%EC%A0%9C-7-1-%EC%88%98%ED%8F%89-%EC%A0%95%EB%A0%AC-%EB%A0%88%EC%9D%B4%EC%95%84%EC%9B%83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5" Type="http://schemas.openxmlformats.org/officeDocument/2006/relationships/image" Target="../media/image5.jpg"/><Relationship Id="rId4" Type="http://schemas.openxmlformats.org/officeDocument/2006/relationships/hyperlink" Target="https://rintiantta.github.io/academy-html/guide/#%EC%9E%90%EB%B0%94%EC%8A%A4%ED%81%AC%EB%A6%BD%ED%8A%B8-%EB%B6%80%EB%B6%84%EA%B3%BC-%EA%B4%80%EB%A0%A8%EB%90%9C-%EC%9D%B4%EC%95%BC%EA%B8%B0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rintiantta.github.io/academy-html/guide/chapter7.html#%EC%9D%91%EC%9A%A9-%EC%98%88%EC%A0%9C-7-2-%EC%A4%91%EC%95%99-%EC%A0%95%EB%A0%AC-%EB%A0%88%EC%9D%B4%EC%95%84%EC%9B%83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image" Target="../media/image1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8"/>
          <p:cNvSpPr/>
          <p:nvPr/>
        </p:nvSpPr>
        <p:spPr>
          <a:xfrm>
            <a:off x="323528" y="404813"/>
            <a:ext cx="8497887" cy="6048375"/>
          </a:xfrm>
          <a:prstGeom prst="roundRect">
            <a:avLst>
              <a:gd name="adj" fmla="val 2066"/>
            </a:avLst>
          </a:prstGeom>
          <a:noFill/>
          <a:ln w="53975" cap="flat" cmpd="sng">
            <a:solidFill>
              <a:srgbClr val="99AD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9A5F3A"/>
              </a:solidFill>
              <a:latin typeface="Dotum"/>
              <a:ea typeface="Dotum"/>
              <a:cs typeface="Dotum"/>
              <a:sym typeface="Dotum"/>
            </a:endParaRPr>
          </a:p>
        </p:txBody>
      </p:sp>
      <p:pic>
        <p:nvPicPr>
          <p:cNvPr id="62" name="Google Shape;62;p8" descr="쿡북로고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7578" y="595313"/>
            <a:ext cx="1216025" cy="322262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8"/>
          <p:cNvSpPr txBox="1"/>
          <p:nvPr/>
        </p:nvSpPr>
        <p:spPr>
          <a:xfrm>
            <a:off x="612453" y="1700213"/>
            <a:ext cx="7991475" cy="1169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0" i="0" u="none" strike="noStrike" cap="none">
              <a:solidFill>
                <a:srgbClr val="222222"/>
              </a:solidFill>
              <a:latin typeface="Dotum"/>
              <a:ea typeface="Dotum"/>
              <a:cs typeface="Dotum"/>
              <a:sym typeface="Dotum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1" i="0" u="none" strike="noStrike" cap="none">
                <a:solidFill>
                  <a:srgbClr val="FF0000"/>
                </a:solidFill>
                <a:latin typeface="Dotum"/>
                <a:ea typeface="Dotum"/>
                <a:cs typeface="Dotum"/>
                <a:sym typeface="Dotum"/>
              </a:rPr>
              <a:t>[강의교안 이용 안내]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0" i="0" u="none" strike="noStrike" cap="none">
              <a:solidFill>
                <a:schemeClr val="dk1"/>
              </a:solidFill>
              <a:latin typeface="Dotum"/>
              <a:ea typeface="Dotum"/>
              <a:cs typeface="Dotum"/>
              <a:sym typeface="Dotum"/>
            </a:endParaRPr>
          </a:p>
          <a:p>
            <a:pPr marL="171450" marR="0" lvl="0" indent="-1714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</a:pPr>
            <a:r>
              <a:rPr lang="ko-KR" sz="1000" b="0" i="0" u="none" strike="noStrike" cap="non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rPr>
              <a:t>본 강의교안의 저작권은 한빛아카데미㈜에 있습니다.</a:t>
            </a:r>
            <a:r>
              <a:rPr lang="ko-KR" sz="1000" b="0" i="0" u="none" strike="noStrike" cap="none">
                <a:solidFill>
                  <a:srgbClr val="222222"/>
                </a:solidFill>
                <a:latin typeface="Dotum"/>
                <a:ea typeface="Dotum"/>
                <a:cs typeface="Dotum"/>
                <a:sym typeface="Dotum"/>
              </a:rPr>
              <a:t> </a:t>
            </a:r>
            <a:endParaRPr sz="1000" b="0" i="0" u="none" strike="noStrike" cap="none">
              <a:solidFill>
                <a:srgbClr val="222222"/>
              </a:solidFill>
              <a:latin typeface="Dotum"/>
              <a:ea typeface="Dotum"/>
              <a:cs typeface="Dotum"/>
              <a:sym typeface="Dotum"/>
            </a:endParaRPr>
          </a:p>
          <a:p>
            <a:pPr marL="171450" marR="0" lvl="0" indent="-1714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000"/>
              <a:buFont typeface="Arial"/>
              <a:buChar char="•"/>
            </a:pPr>
            <a:r>
              <a:rPr lang="ko-KR" sz="1000" b="0" i="0" u="none" strike="noStrike" cap="none">
                <a:solidFill>
                  <a:srgbClr val="222222"/>
                </a:solidFill>
                <a:latin typeface="Dotum"/>
                <a:ea typeface="Dotum"/>
                <a:cs typeface="Dotum"/>
                <a:sym typeface="Dotum"/>
              </a:rPr>
              <a:t>이 자료는 강의 보조자료로 제공되는 것으로 무단으로 전제하거나 배포하는 것을 금합니다</a:t>
            </a:r>
            <a:r>
              <a:rPr lang="ko-KR" sz="1000" b="0" i="0" u="sng" strike="noStrike" cap="none">
                <a:solidFill>
                  <a:srgbClr val="222222"/>
                </a:solidFill>
                <a:latin typeface="Dotum"/>
                <a:ea typeface="Dotum"/>
                <a:cs typeface="Dotum"/>
                <a:sym typeface="Dotum"/>
              </a:rPr>
              <a:t>.</a:t>
            </a:r>
            <a:endParaRPr/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0" i="0" u="none" strike="noStrike" cap="none">
              <a:solidFill>
                <a:schemeClr val="dk1"/>
              </a:solidFill>
              <a:latin typeface="Dotum"/>
              <a:ea typeface="Dotum"/>
              <a:cs typeface="Dotum"/>
              <a:sym typeface="Dotum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7"/>
          <p:cNvSpPr txBox="1">
            <a:spLocks noGrp="1"/>
          </p:cNvSpPr>
          <p:nvPr>
            <p:ph type="title"/>
          </p:nvPr>
        </p:nvSpPr>
        <p:spPr>
          <a:xfrm>
            <a:off x="63500" y="51786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/>
              <a:t>01 수평, 중앙, One True 정렬 레이아웃</a:t>
            </a:r>
            <a:endParaRPr/>
          </a:p>
        </p:txBody>
      </p:sp>
      <p:sp>
        <p:nvSpPr>
          <p:cNvPr id="135" name="Google Shape;135;p17"/>
          <p:cNvSpPr txBox="1">
            <a:spLocks noGrp="1"/>
          </p:cNvSpPr>
          <p:nvPr>
            <p:ph type="body" idx="1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5600" lvl="0" indent="-26193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/>
              <a:t>One True 레이아웃</a:t>
            </a:r>
            <a:endParaRPr/>
          </a:p>
          <a:p>
            <a:pPr marL="534988" lvl="1" indent="-1778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/>
              <a:t>국내 모든 포털 사이트의 메인 페이지 레이아웃</a:t>
            </a:r>
            <a:endParaRPr/>
          </a:p>
          <a:p>
            <a:pPr marL="534988" lvl="1" indent="-1778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/>
              <a:t>“행을 독립적으로 생각”해서 공간을 나눔</a:t>
            </a:r>
            <a:endParaRPr/>
          </a:p>
        </p:txBody>
      </p:sp>
      <p:pic>
        <p:nvPicPr>
          <p:cNvPr id="136" name="Google Shape;136;p17" descr="C:\Users\acauser2\Desktop\강의교안 작업\fig_4455\ch07_샘플\그림 7-4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3568" y="2204864"/>
            <a:ext cx="5582766" cy="33123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8"/>
          <p:cNvSpPr txBox="1">
            <a:spLocks noGrp="1"/>
          </p:cNvSpPr>
          <p:nvPr>
            <p:ph type="title"/>
          </p:nvPr>
        </p:nvSpPr>
        <p:spPr>
          <a:xfrm>
            <a:off x="63500" y="51786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/>
              <a:t>01 수평, 중앙, One True 정렬 레이아웃</a:t>
            </a:r>
            <a:endParaRPr/>
          </a:p>
        </p:txBody>
      </p:sp>
      <p:sp>
        <p:nvSpPr>
          <p:cNvPr id="142" name="Google Shape;142;p18"/>
          <p:cNvSpPr txBox="1">
            <a:spLocks noGrp="1"/>
          </p:cNvSpPr>
          <p:nvPr>
            <p:ph type="body" idx="1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5600" lvl="0" indent="-26193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600"/>
              <a:buChar char="▪"/>
            </a:pPr>
            <a:r>
              <a:rPr lang="ko-KR"/>
              <a:t>[응용 예제 7-3] One True 레이아웃(1)</a:t>
            </a:r>
            <a:endParaRPr/>
          </a:p>
          <a:p>
            <a:pPr marL="534988" lvl="1" indent="-177800" algn="l" rtl="0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Char char="▪"/>
            </a:pPr>
            <a:r>
              <a:rPr lang="ko-KR" b="1"/>
              <a:t>1. 행 구성하기</a:t>
            </a:r>
            <a:endParaRPr b="1"/>
          </a:p>
          <a:p>
            <a:pPr marL="534988" lvl="1" indent="-177800" algn="l" rtl="0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Char char="▪"/>
            </a:pPr>
            <a:r>
              <a:rPr lang="ko-KR" b="1"/>
              <a:t>2. 열 구성하기</a:t>
            </a:r>
            <a:endParaRPr b="1"/>
          </a:p>
          <a:p>
            <a:pPr marL="534988" lvl="1" indent="-177800" algn="l" rtl="0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Char char="▪"/>
            </a:pPr>
            <a:r>
              <a:rPr lang="ko-KR" b="1"/>
              <a:t>3. 레이아웃 구성하기</a:t>
            </a:r>
            <a:endParaRPr b="1"/>
          </a:p>
          <a:p>
            <a:pPr marL="720725" lvl="2" indent="-185737" algn="l" rtl="0">
              <a:lnSpc>
                <a:spcPct val="13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</a:pPr>
            <a:r>
              <a:rPr lang="ko-KR"/>
              <a:t>➊ 부모 태그에 고정된 너비를 입력</a:t>
            </a:r>
            <a:endParaRPr/>
          </a:p>
          <a:p>
            <a:pPr marL="720725" lvl="2" indent="-185737" algn="l" rtl="0">
              <a:lnSpc>
                <a:spcPct val="13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</a:pPr>
            <a:r>
              <a:rPr lang="ko-KR"/>
              <a:t>➋ 수평 정렬하는 부모 태그의 overflow 속성에 hidden을 적용</a:t>
            </a:r>
            <a:endParaRPr/>
          </a:p>
          <a:p>
            <a:pPr marL="720725" lvl="2" indent="-185737" algn="l" rtl="0">
              <a:lnSpc>
                <a:spcPct val="13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</a:pPr>
            <a:r>
              <a:rPr lang="ko-KR"/>
              <a:t>➌ 자손 태그에 적당한 너비를 입력하고 float 속성을 적용</a:t>
            </a:r>
            <a:endParaRPr/>
          </a:p>
          <a:p>
            <a:pPr marL="534988" lvl="1" indent="-76200" algn="l" rtl="0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534988" lvl="1" indent="-76200" algn="l" rtl="0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534988" lvl="1" indent="-76200" algn="l" rtl="0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534988" lvl="1" indent="-76200" algn="l" rtl="0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355600" lvl="0" indent="-96838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2600"/>
              <a:buNone/>
            </a:pPr>
            <a:endParaRPr/>
          </a:p>
        </p:txBody>
      </p:sp>
      <p:sp>
        <p:nvSpPr>
          <p:cNvPr id="143" name="Google Shape;143;p18"/>
          <p:cNvSpPr/>
          <p:nvPr/>
        </p:nvSpPr>
        <p:spPr>
          <a:xfrm>
            <a:off x="7884368" y="836712"/>
            <a:ext cx="1152128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 u="sng">
                <a:solidFill>
                  <a:schemeClr val="hlink"/>
                </a:solidFill>
                <a:latin typeface="Malgun Gothic"/>
                <a:ea typeface="Malgun Gothic"/>
                <a:cs typeface="Malgun Gothic"/>
                <a:sym typeface="Malgun Gothic"/>
                <a:hlinkClick r:id="rId3"/>
              </a:rPr>
              <a:t>코드 데모</a:t>
            </a:r>
            <a:endParaRPr sz="1600" b="1">
              <a:solidFill>
                <a:srgbClr val="49442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44" name="Google Shape;144;p18" descr="C:\Users\acauser2\Desktop\강의교안 작업\fig_4455\ch07_샘플\코드 7-3.jpg"/>
          <p:cNvPicPr preferRelativeResize="0"/>
          <p:nvPr/>
        </p:nvPicPr>
        <p:blipFill rotWithShape="1">
          <a:blip r:embed="rId4">
            <a:alphaModFix/>
          </a:blip>
          <a:srcRect b="48160"/>
          <a:stretch/>
        </p:blipFill>
        <p:spPr>
          <a:xfrm>
            <a:off x="395536" y="3573017"/>
            <a:ext cx="6264696" cy="3131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9"/>
          <p:cNvSpPr txBox="1">
            <a:spLocks noGrp="1"/>
          </p:cNvSpPr>
          <p:nvPr>
            <p:ph type="title"/>
          </p:nvPr>
        </p:nvSpPr>
        <p:spPr>
          <a:xfrm>
            <a:off x="63500" y="51786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/>
              <a:t>01 수평, 중앙, One True 정렬 레이아웃</a:t>
            </a:r>
            <a:endParaRPr/>
          </a:p>
        </p:txBody>
      </p:sp>
      <p:sp>
        <p:nvSpPr>
          <p:cNvPr id="150" name="Google Shape;150;p19"/>
          <p:cNvSpPr txBox="1">
            <a:spLocks noGrp="1"/>
          </p:cNvSpPr>
          <p:nvPr>
            <p:ph type="body" idx="1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5600" lvl="0" indent="-26193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600"/>
              <a:buChar char="▪"/>
            </a:pPr>
            <a:r>
              <a:rPr lang="ko-KR"/>
              <a:t>[응용 예제 7-3] One True 레이아웃(2)</a:t>
            </a:r>
            <a:endParaRPr/>
          </a:p>
          <a:p>
            <a:pPr marL="534988" lvl="1" indent="-76200" algn="l" rtl="0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534988" lvl="1" indent="-76200" algn="l" rtl="0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534988" lvl="1" indent="-76200" algn="l" rtl="0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534988" lvl="1" indent="-76200" algn="l" rtl="0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355600" lvl="0" indent="-96838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2600"/>
              <a:buNone/>
            </a:pPr>
            <a:endParaRPr/>
          </a:p>
        </p:txBody>
      </p:sp>
      <p:sp>
        <p:nvSpPr>
          <p:cNvPr id="151" name="Google Shape;151;p19"/>
          <p:cNvSpPr/>
          <p:nvPr/>
        </p:nvSpPr>
        <p:spPr>
          <a:xfrm>
            <a:off x="7884368" y="836712"/>
            <a:ext cx="1152128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 u="sng">
                <a:solidFill>
                  <a:schemeClr val="hlink"/>
                </a:solidFill>
                <a:latin typeface="Malgun Gothic"/>
                <a:ea typeface="Malgun Gothic"/>
                <a:cs typeface="Malgun Gothic"/>
                <a:sym typeface="Malgun Gothic"/>
                <a:hlinkClick r:id="rId3"/>
              </a:rPr>
              <a:t>코드 데모</a:t>
            </a:r>
            <a:endParaRPr sz="1600" b="1">
              <a:solidFill>
                <a:srgbClr val="49442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52" name="Google Shape;152;p19" descr="C:\Users\acauser2\Desktop\강의교안 작업\fig_4455\ch07_샘플\코드 7-3.jpg"/>
          <p:cNvPicPr preferRelativeResize="0"/>
          <p:nvPr/>
        </p:nvPicPr>
        <p:blipFill rotWithShape="1">
          <a:blip r:embed="rId4">
            <a:alphaModFix/>
          </a:blip>
          <a:srcRect t="51840"/>
          <a:stretch/>
        </p:blipFill>
        <p:spPr>
          <a:xfrm>
            <a:off x="395536" y="1628800"/>
            <a:ext cx="6048672" cy="28084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1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923928" y="4077072"/>
            <a:ext cx="4810125" cy="198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0"/>
          <p:cNvSpPr txBox="1">
            <a:spLocks noGrp="1"/>
          </p:cNvSpPr>
          <p:nvPr>
            <p:ph type="title"/>
          </p:nvPr>
        </p:nvSpPr>
        <p:spPr>
          <a:xfrm>
            <a:off x="63500" y="51786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/>
              <a:t>02 요소 배치</a:t>
            </a:r>
            <a:endParaRPr/>
          </a:p>
        </p:txBody>
      </p:sp>
      <p:sp>
        <p:nvSpPr>
          <p:cNvPr id="159" name="Google Shape;159;p20"/>
          <p:cNvSpPr txBox="1">
            <a:spLocks noGrp="1"/>
          </p:cNvSpPr>
          <p:nvPr>
            <p:ph type="body" idx="1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5600" lvl="0" indent="-26193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/>
              <a:t>절대 위치를 사용한 요소 배치</a:t>
            </a:r>
            <a:endParaRPr/>
          </a:p>
          <a:p>
            <a:pPr marL="534988" lvl="1" indent="-1778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/>
              <a:t>자손의 position 속성에 absolute 를 적용하려면 </a:t>
            </a:r>
            <a:br>
              <a:rPr lang="ko-KR"/>
            </a:br>
            <a:r>
              <a:rPr lang="ko-KR"/>
              <a:t>부모의 position 속성에 relative를 적용</a:t>
            </a:r>
            <a:endParaRPr/>
          </a:p>
        </p:txBody>
      </p:sp>
      <p:pic>
        <p:nvPicPr>
          <p:cNvPr id="160" name="Google Shape;160;p20" descr="C:\Users\acauser2\Desktop\강의교안 작업\fig_4455\ch07_샘플\그림 7-6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1560" y="2060848"/>
            <a:ext cx="6886575" cy="437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1"/>
          <p:cNvSpPr txBox="1">
            <a:spLocks noGrp="1"/>
          </p:cNvSpPr>
          <p:nvPr>
            <p:ph type="title"/>
          </p:nvPr>
        </p:nvSpPr>
        <p:spPr>
          <a:xfrm>
            <a:off x="63500" y="51786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/>
              <a:t>02 요소 배치</a:t>
            </a:r>
            <a:endParaRPr/>
          </a:p>
        </p:txBody>
      </p:sp>
      <p:sp>
        <p:nvSpPr>
          <p:cNvPr id="166" name="Google Shape;166;p21"/>
          <p:cNvSpPr txBox="1">
            <a:spLocks noGrp="1"/>
          </p:cNvSpPr>
          <p:nvPr>
            <p:ph type="body" idx="1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5600" lvl="0" indent="-26193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/>
              <a:t>[응용 예제 7-4] 절대 위치를 사용해 요소 배치(1)</a:t>
            </a:r>
            <a:endParaRPr/>
          </a:p>
          <a:p>
            <a:pPr marL="534988" lvl="1" indent="-1778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/>
              <a:t>자손의 position 속성에 absolute 키워드를 적용하려면 </a:t>
            </a:r>
            <a:br>
              <a:rPr lang="ko-KR"/>
            </a:br>
            <a:r>
              <a:rPr lang="ko-KR"/>
              <a:t>부모에 height 속성을 입력</a:t>
            </a:r>
            <a:endParaRPr/>
          </a:p>
        </p:txBody>
      </p:sp>
      <p:sp>
        <p:nvSpPr>
          <p:cNvPr id="167" name="Google Shape;167;p21"/>
          <p:cNvSpPr/>
          <p:nvPr/>
        </p:nvSpPr>
        <p:spPr>
          <a:xfrm>
            <a:off x="7884368" y="836712"/>
            <a:ext cx="1152128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 u="sng">
                <a:solidFill>
                  <a:schemeClr val="hlink"/>
                </a:solidFill>
                <a:latin typeface="Malgun Gothic"/>
                <a:ea typeface="Malgun Gothic"/>
                <a:cs typeface="Malgun Gothic"/>
                <a:sym typeface="Malgun Gothic"/>
                <a:hlinkClick r:id="rId3"/>
              </a:rPr>
              <a:t>코드 데모</a:t>
            </a:r>
            <a:endParaRPr sz="1600" b="1">
              <a:solidFill>
                <a:srgbClr val="49442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68" name="Google Shape;168;p21"/>
          <p:cNvGrpSpPr/>
          <p:nvPr/>
        </p:nvGrpSpPr>
        <p:grpSpPr>
          <a:xfrm>
            <a:off x="689135" y="1988841"/>
            <a:ext cx="5617593" cy="4608512"/>
            <a:chOff x="611560" y="1988841"/>
            <a:chExt cx="6074639" cy="4983459"/>
          </a:xfrm>
        </p:grpSpPr>
        <p:pic>
          <p:nvPicPr>
            <p:cNvPr id="169" name="Google Shape;169;p21" descr="C:\Users\acauser2\Desktop\강의교안 작업\fig_4455\ch07_샘플\코드 7-4(a).jpg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11560" y="1988841"/>
              <a:ext cx="6074639" cy="32403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0" name="Google Shape;170;p21" descr="C:\Users\acauser2\Desktop\강의교안 작업\fig_4455\ch07_샘플\코드 7-4(b).jpg"/>
            <p:cNvPicPr preferRelativeResize="0"/>
            <p:nvPr/>
          </p:nvPicPr>
          <p:blipFill rotWithShape="1">
            <a:blip r:embed="rId5">
              <a:alphaModFix/>
            </a:blip>
            <a:srcRect t="2600" b="61420"/>
            <a:stretch/>
          </p:blipFill>
          <p:spPr>
            <a:xfrm>
              <a:off x="633785" y="4864948"/>
              <a:ext cx="6031210" cy="210735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2"/>
          <p:cNvSpPr txBox="1">
            <a:spLocks noGrp="1"/>
          </p:cNvSpPr>
          <p:nvPr>
            <p:ph type="title"/>
          </p:nvPr>
        </p:nvSpPr>
        <p:spPr>
          <a:xfrm>
            <a:off x="63500" y="51786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/>
              <a:t>02 요소 배치</a:t>
            </a:r>
            <a:endParaRPr/>
          </a:p>
        </p:txBody>
      </p:sp>
      <p:sp>
        <p:nvSpPr>
          <p:cNvPr id="176" name="Google Shape;176;p22"/>
          <p:cNvSpPr txBox="1">
            <a:spLocks noGrp="1"/>
          </p:cNvSpPr>
          <p:nvPr>
            <p:ph type="body" idx="1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5600" lvl="0" indent="-26193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/>
              <a:t>[응용 예제 7-4] 절대 위치를 사용해 요소 배치(2)</a:t>
            </a:r>
            <a:endParaRPr/>
          </a:p>
        </p:txBody>
      </p:sp>
      <p:sp>
        <p:nvSpPr>
          <p:cNvPr id="177" name="Google Shape;177;p22"/>
          <p:cNvSpPr/>
          <p:nvPr/>
        </p:nvSpPr>
        <p:spPr>
          <a:xfrm>
            <a:off x="7884368" y="836712"/>
            <a:ext cx="1152128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 u="sng">
                <a:solidFill>
                  <a:schemeClr val="hlink"/>
                </a:solidFill>
                <a:latin typeface="Malgun Gothic"/>
                <a:ea typeface="Malgun Gothic"/>
                <a:cs typeface="Malgun Gothic"/>
                <a:sym typeface="Malgun Gothic"/>
                <a:hlinkClick r:id="rId3"/>
              </a:rPr>
              <a:t>코드 데모</a:t>
            </a:r>
            <a:endParaRPr sz="1600" b="1">
              <a:solidFill>
                <a:srgbClr val="49442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78" name="Google Shape;178;p22"/>
          <p:cNvGrpSpPr/>
          <p:nvPr/>
        </p:nvGrpSpPr>
        <p:grpSpPr>
          <a:xfrm>
            <a:off x="683569" y="1446685"/>
            <a:ext cx="5261053" cy="4934644"/>
            <a:chOff x="683568" y="1484784"/>
            <a:chExt cx="5904656" cy="5538316"/>
          </a:xfrm>
        </p:grpSpPr>
        <p:pic>
          <p:nvPicPr>
            <p:cNvPr id="179" name="Google Shape;179;p22" descr="C:\Users\acauser2\Desktop\강의교안 작업\fig_4455\ch07_샘플\코드 7-4(b).jpg"/>
            <p:cNvPicPr preferRelativeResize="0"/>
            <p:nvPr/>
          </p:nvPicPr>
          <p:blipFill rotWithShape="1">
            <a:blip r:embed="rId4">
              <a:alphaModFix/>
            </a:blip>
            <a:srcRect t="42005"/>
            <a:stretch/>
          </p:blipFill>
          <p:spPr>
            <a:xfrm>
              <a:off x="683568" y="1484784"/>
              <a:ext cx="5904656" cy="33254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0" name="Google Shape;180;p22" descr="C:\Users\acauser2\Desktop\강의교안 작업\fig_4455\ch07_샘플\코드 7-4(c).jpg"/>
            <p:cNvPicPr preferRelativeResize="0"/>
            <p:nvPr/>
          </p:nvPicPr>
          <p:blipFill rotWithShape="1">
            <a:blip r:embed="rId5">
              <a:alphaModFix/>
            </a:blip>
            <a:srcRect b="6501"/>
            <a:stretch/>
          </p:blipFill>
          <p:spPr>
            <a:xfrm>
              <a:off x="683568" y="4763244"/>
              <a:ext cx="5904656" cy="225985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81" name="Google Shape;181;p2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932040" y="3212976"/>
            <a:ext cx="3572212" cy="2880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3"/>
          <p:cNvSpPr txBox="1">
            <a:spLocks noGrp="1"/>
          </p:cNvSpPr>
          <p:nvPr>
            <p:ph type="title"/>
          </p:nvPr>
        </p:nvSpPr>
        <p:spPr>
          <a:xfrm>
            <a:off x="63500" y="51786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/>
              <a:t>02 요소 배치</a:t>
            </a:r>
            <a:endParaRPr/>
          </a:p>
        </p:txBody>
      </p:sp>
      <p:sp>
        <p:nvSpPr>
          <p:cNvPr id="187" name="Google Shape;187;p23"/>
          <p:cNvSpPr txBox="1">
            <a:spLocks noGrp="1"/>
          </p:cNvSpPr>
          <p:nvPr>
            <p:ph type="body" idx="1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5600" lvl="0" indent="-26193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/>
              <a:t>요소를 중앙에 배치</a:t>
            </a:r>
            <a:endParaRPr/>
          </a:p>
          <a:p>
            <a:pPr marL="534988" lvl="1" indent="-1778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/>
              <a:t>➊ 중앙 정렬하려는 div 태그의 position 속성을 absolute로 지정</a:t>
            </a:r>
            <a:endParaRPr/>
          </a:p>
          <a:p>
            <a:pPr marL="534988" lvl="1" indent="-1778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/>
              <a:t>➋ left 속성과 top 속성을 모두 50%로 지정</a:t>
            </a:r>
            <a:endParaRPr/>
          </a:p>
          <a:p>
            <a:pPr marL="534988" lvl="1" indent="-762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534988" lvl="1" indent="-762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534988" lvl="1" indent="-762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534988" lvl="1" indent="-762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534988" lvl="1" indent="-762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534988" lvl="1" indent="-762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534988" lvl="1" indent="-1778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/>
              <a:t>➌ 중앙에 정렬하려는 div 태그의 margin-left 속성과 margin-top 속성에 음수 입력</a:t>
            </a:r>
            <a:br>
              <a:rPr lang="ko-KR"/>
            </a:br>
            <a:r>
              <a:rPr lang="ko-KR"/>
              <a:t>	- 입력하는 값은 div 태그 너비와 높이의 정확히 반이어야 함</a:t>
            </a:r>
            <a:endParaRPr/>
          </a:p>
        </p:txBody>
      </p:sp>
      <p:pic>
        <p:nvPicPr>
          <p:cNvPr id="188" name="Google Shape;188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1600" y="1988840"/>
            <a:ext cx="3384376" cy="185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71600" y="4837584"/>
            <a:ext cx="3384376" cy="185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4"/>
          <p:cNvSpPr txBox="1">
            <a:spLocks noGrp="1"/>
          </p:cNvSpPr>
          <p:nvPr>
            <p:ph type="title"/>
          </p:nvPr>
        </p:nvSpPr>
        <p:spPr>
          <a:xfrm>
            <a:off x="63500" y="51786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/>
              <a:t>02 요소 배치</a:t>
            </a:r>
            <a:endParaRPr/>
          </a:p>
        </p:txBody>
      </p:sp>
      <p:sp>
        <p:nvSpPr>
          <p:cNvPr id="195" name="Google Shape;195;p24"/>
          <p:cNvSpPr txBox="1">
            <a:spLocks noGrp="1"/>
          </p:cNvSpPr>
          <p:nvPr>
            <p:ph type="body" idx="1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5600" lvl="0" indent="-26193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/>
              <a:t>[응용 예제 7-5] 요소의 중앙 배치</a:t>
            </a:r>
            <a:endParaRPr/>
          </a:p>
        </p:txBody>
      </p:sp>
      <p:sp>
        <p:nvSpPr>
          <p:cNvPr id="196" name="Google Shape;196;p24"/>
          <p:cNvSpPr/>
          <p:nvPr/>
        </p:nvSpPr>
        <p:spPr>
          <a:xfrm>
            <a:off x="7884368" y="836712"/>
            <a:ext cx="1152128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 u="sng">
                <a:solidFill>
                  <a:schemeClr val="hlink"/>
                </a:solidFill>
                <a:latin typeface="Malgun Gothic"/>
                <a:ea typeface="Malgun Gothic"/>
                <a:cs typeface="Malgun Gothic"/>
                <a:sym typeface="Malgun Gothic"/>
                <a:hlinkClick r:id="rId3"/>
              </a:rPr>
              <a:t>코드 데모</a:t>
            </a:r>
            <a:endParaRPr sz="1600" b="1">
              <a:solidFill>
                <a:srgbClr val="49442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97" name="Google Shape;197;p24"/>
          <p:cNvGrpSpPr/>
          <p:nvPr/>
        </p:nvGrpSpPr>
        <p:grpSpPr>
          <a:xfrm>
            <a:off x="395536" y="1484784"/>
            <a:ext cx="5552641" cy="4968551"/>
            <a:chOff x="395536" y="1340769"/>
            <a:chExt cx="6048672" cy="5412404"/>
          </a:xfrm>
        </p:grpSpPr>
        <p:pic>
          <p:nvPicPr>
            <p:cNvPr id="198" name="Google Shape;198;p24" descr="C:\Users\acauser2\Desktop\강의교안 작업\fig_4455\ch07_샘플\코드 7-5(a).jpg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95536" y="1340769"/>
              <a:ext cx="6048672" cy="541240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9" name="Google Shape;199;p24" descr="C:\Users\acauser2\Desktop\강의교안 작업\fig_4455\ch07_샘플\코드 7-5(b).jpg"/>
            <p:cNvPicPr preferRelativeResize="0"/>
            <p:nvPr/>
          </p:nvPicPr>
          <p:blipFill rotWithShape="1">
            <a:blip r:embed="rId5">
              <a:alphaModFix/>
            </a:blip>
            <a:srcRect l="1529" r="57179" b="59123"/>
            <a:stretch/>
          </p:blipFill>
          <p:spPr>
            <a:xfrm>
              <a:off x="3873500" y="2142398"/>
              <a:ext cx="2527300" cy="13501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0" name="Google Shape;200;p24" descr="C:\Users\acauser2\Desktop\강의교안 작업\fig_4455\ch07_샘플\코드 7-5(a).jpg"/>
            <p:cNvPicPr preferRelativeResize="0"/>
            <p:nvPr/>
          </p:nvPicPr>
          <p:blipFill rotWithShape="1">
            <a:blip r:embed="rId4">
              <a:alphaModFix/>
            </a:blip>
            <a:srcRect l="73457" t="91143"/>
            <a:stretch/>
          </p:blipFill>
          <p:spPr>
            <a:xfrm>
              <a:off x="4991100" y="2924944"/>
              <a:ext cx="1453108" cy="648072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201" name="Google Shape;201;p24"/>
          <p:cNvCxnSpPr/>
          <p:nvPr/>
        </p:nvCxnSpPr>
        <p:spPr>
          <a:xfrm>
            <a:off x="3357890" y="1988840"/>
            <a:ext cx="0" cy="432048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02" name="Google Shape;202;p2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499992" y="3986014"/>
            <a:ext cx="4265116" cy="24673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5"/>
          <p:cNvSpPr txBox="1">
            <a:spLocks noGrp="1"/>
          </p:cNvSpPr>
          <p:nvPr>
            <p:ph type="title"/>
          </p:nvPr>
        </p:nvSpPr>
        <p:spPr>
          <a:xfrm>
            <a:off x="63500" y="51786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/>
              <a:t>02 요소 배치</a:t>
            </a:r>
            <a:endParaRPr/>
          </a:p>
        </p:txBody>
      </p:sp>
      <p:sp>
        <p:nvSpPr>
          <p:cNvPr id="208" name="Google Shape;208;p25"/>
          <p:cNvSpPr txBox="1">
            <a:spLocks noGrp="1"/>
          </p:cNvSpPr>
          <p:nvPr>
            <p:ph type="body" idx="1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5600" lvl="0" indent="-26193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/>
              <a:t>요소를 고정 위치에 배치</a:t>
            </a:r>
            <a:endParaRPr/>
          </a:p>
          <a:p>
            <a:pPr marL="534988" lvl="1" indent="-1778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/>
              <a:t>웹 페이지의 상하좌우에 붙어서 사용자를 따라다니는 요소</a:t>
            </a:r>
            <a:endParaRPr/>
          </a:p>
        </p:txBody>
      </p:sp>
      <p:pic>
        <p:nvPicPr>
          <p:cNvPr id="209" name="Google Shape;209;p25" descr="C:\Users\acauser2\Desktop\강의교안 작업\fig_4455\ch07_샘플\그림 7-7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3568" y="1916832"/>
            <a:ext cx="6981825" cy="375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6"/>
          <p:cNvSpPr txBox="1">
            <a:spLocks noGrp="1"/>
          </p:cNvSpPr>
          <p:nvPr>
            <p:ph type="title"/>
          </p:nvPr>
        </p:nvSpPr>
        <p:spPr>
          <a:xfrm>
            <a:off x="63500" y="51786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/>
              <a:t>02 요소 배치</a:t>
            </a:r>
            <a:endParaRPr/>
          </a:p>
        </p:txBody>
      </p:sp>
      <p:sp>
        <p:nvSpPr>
          <p:cNvPr id="215" name="Google Shape;215;p26"/>
          <p:cNvSpPr txBox="1">
            <a:spLocks noGrp="1"/>
          </p:cNvSpPr>
          <p:nvPr>
            <p:ph type="body" idx="1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5600" lvl="0" indent="-26193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/>
              <a:t>[응용 예제 7-6] 고정 바 배치(1)</a:t>
            </a:r>
            <a:endParaRPr/>
          </a:p>
          <a:p>
            <a:pPr marL="534988" lvl="1" indent="-1778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/>
              <a:t>➊ position 스타일 속성에 fixed를 적용</a:t>
            </a:r>
            <a:endParaRPr/>
          </a:p>
          <a:p>
            <a:pPr marL="534988" lvl="1" indent="-1778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/>
              <a:t>➋ left 속성, top 속성, right 속성, bottom 속성에 값을 입력해 위치를 설정</a:t>
            </a:r>
            <a:endParaRPr/>
          </a:p>
          <a:p>
            <a:pPr marL="534988" lvl="1" indent="-1778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/>
              <a:t>➌ width 속성과 height 속성으로 크기를 설정</a:t>
            </a:r>
            <a:endParaRPr/>
          </a:p>
          <a:p>
            <a:pPr marL="534988" lvl="1" indent="-762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endParaRPr/>
          </a:p>
        </p:txBody>
      </p:sp>
      <p:sp>
        <p:nvSpPr>
          <p:cNvPr id="216" name="Google Shape;216;p26"/>
          <p:cNvSpPr/>
          <p:nvPr/>
        </p:nvSpPr>
        <p:spPr>
          <a:xfrm>
            <a:off x="7884368" y="836712"/>
            <a:ext cx="1152128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 u="sng">
                <a:solidFill>
                  <a:schemeClr val="hlink"/>
                </a:solidFill>
                <a:latin typeface="Malgun Gothic"/>
                <a:ea typeface="Malgun Gothic"/>
                <a:cs typeface="Malgun Gothic"/>
                <a:sym typeface="Malgun Gothic"/>
                <a:hlinkClick r:id="rId3"/>
              </a:rPr>
              <a:t>코드 데모</a:t>
            </a:r>
            <a:endParaRPr sz="1600" b="1">
              <a:solidFill>
                <a:srgbClr val="49442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17" name="Google Shape;217;p26"/>
          <p:cNvGrpSpPr/>
          <p:nvPr/>
        </p:nvGrpSpPr>
        <p:grpSpPr>
          <a:xfrm>
            <a:off x="683569" y="2608666"/>
            <a:ext cx="5976664" cy="3772662"/>
            <a:chOff x="683568" y="2348880"/>
            <a:chExt cx="6338589" cy="4001121"/>
          </a:xfrm>
        </p:grpSpPr>
        <p:pic>
          <p:nvPicPr>
            <p:cNvPr id="218" name="Google Shape;218;p26" descr="C:\Users\acauser2\Desktop\강의교안 작업\fig_4455\ch07_샘플\코드 7-6(a).jpg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83568" y="2348880"/>
              <a:ext cx="6338589" cy="16561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9" name="Google Shape;219;p26" descr="C:\Users\acauser2\Desktop\강의교안 작업\fig_4455\ch07_샘플\코드 7-6(b).jpg"/>
            <p:cNvPicPr preferRelativeResize="0"/>
            <p:nvPr/>
          </p:nvPicPr>
          <p:blipFill rotWithShape="1">
            <a:blip r:embed="rId5">
              <a:alphaModFix/>
            </a:blip>
            <a:srcRect t="2585" b="42483"/>
            <a:stretch/>
          </p:blipFill>
          <p:spPr>
            <a:xfrm>
              <a:off x="683568" y="3835401"/>
              <a:ext cx="6336704" cy="25146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9"/>
          <p:cNvSpPr txBox="1">
            <a:spLocks noGrp="1"/>
          </p:cNvSpPr>
          <p:nvPr>
            <p:ph type="title"/>
          </p:nvPr>
        </p:nvSpPr>
        <p:spPr>
          <a:xfrm>
            <a:off x="399085" y="5471499"/>
            <a:ext cx="8277371" cy="11258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3F2E1F"/>
              </a:buClr>
              <a:buSzPts val="4000"/>
              <a:buFont typeface="Arial"/>
              <a:buNone/>
            </a:pPr>
            <a:r>
              <a:rPr lang="ko-KR" b="1"/>
              <a:t>7장 다양한 레이아웃의 구성과 기능</a:t>
            </a:r>
            <a:endParaRPr b="1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7"/>
          <p:cNvSpPr txBox="1">
            <a:spLocks noGrp="1"/>
          </p:cNvSpPr>
          <p:nvPr>
            <p:ph type="title"/>
          </p:nvPr>
        </p:nvSpPr>
        <p:spPr>
          <a:xfrm>
            <a:off x="63500" y="51786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/>
              <a:t>02 요소 배치</a:t>
            </a:r>
            <a:endParaRPr/>
          </a:p>
        </p:txBody>
      </p:sp>
      <p:sp>
        <p:nvSpPr>
          <p:cNvPr id="225" name="Google Shape;225;p27"/>
          <p:cNvSpPr txBox="1">
            <a:spLocks noGrp="1"/>
          </p:cNvSpPr>
          <p:nvPr>
            <p:ph type="body" idx="1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5600" lvl="0" indent="-26193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/>
              <a:t>[응용 예제 7-6] 고정 바 배치</a:t>
            </a:r>
            <a:endParaRPr/>
          </a:p>
          <a:p>
            <a:pPr marL="534988" lvl="1" indent="-762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endParaRPr/>
          </a:p>
        </p:txBody>
      </p:sp>
      <p:sp>
        <p:nvSpPr>
          <p:cNvPr id="226" name="Google Shape;226;p27"/>
          <p:cNvSpPr/>
          <p:nvPr/>
        </p:nvSpPr>
        <p:spPr>
          <a:xfrm>
            <a:off x="7884368" y="836712"/>
            <a:ext cx="1152128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 u="sng">
                <a:solidFill>
                  <a:schemeClr val="hlink"/>
                </a:solidFill>
                <a:latin typeface="Malgun Gothic"/>
                <a:ea typeface="Malgun Gothic"/>
                <a:cs typeface="Malgun Gothic"/>
                <a:sym typeface="Malgun Gothic"/>
                <a:hlinkClick r:id="rId3"/>
              </a:rPr>
              <a:t>코드 데모</a:t>
            </a:r>
            <a:endParaRPr sz="1600" b="1">
              <a:solidFill>
                <a:srgbClr val="49442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27" name="Google Shape;227;p27"/>
          <p:cNvGrpSpPr/>
          <p:nvPr/>
        </p:nvGrpSpPr>
        <p:grpSpPr>
          <a:xfrm>
            <a:off x="611560" y="1556792"/>
            <a:ext cx="5984590" cy="3960440"/>
            <a:chOff x="611560" y="1556792"/>
            <a:chExt cx="6349404" cy="4201864"/>
          </a:xfrm>
        </p:grpSpPr>
        <p:pic>
          <p:nvPicPr>
            <p:cNvPr id="228" name="Google Shape;228;p27" descr="C:\Users\acauser2\Desktop\강의교안 작업\fig_4455\ch07_샘플\코드 7-6(b).jpg"/>
            <p:cNvPicPr preferRelativeResize="0"/>
            <p:nvPr/>
          </p:nvPicPr>
          <p:blipFill rotWithShape="1">
            <a:blip r:embed="rId4">
              <a:alphaModFix/>
            </a:blip>
            <a:srcRect t="60592"/>
            <a:stretch/>
          </p:blipFill>
          <p:spPr>
            <a:xfrm>
              <a:off x="611560" y="1556792"/>
              <a:ext cx="6336704" cy="18039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9" name="Google Shape;229;p27" descr="C:\Users\acauser2\Desktop\강의교안 작업\fig_4455\ch07_샘플\코드 7-6(c).jpg"/>
            <p:cNvPicPr preferRelativeResize="0"/>
            <p:nvPr/>
          </p:nvPicPr>
          <p:blipFill rotWithShape="1">
            <a:blip r:embed="rId5">
              <a:alphaModFix/>
            </a:blip>
            <a:srcRect b="43153"/>
            <a:stretch/>
          </p:blipFill>
          <p:spPr>
            <a:xfrm>
              <a:off x="624260" y="3323085"/>
              <a:ext cx="6336704" cy="24300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0" name="Google Shape;230;p27" descr="C:\Users\acauser2\Desktop\강의교안 작업\fig_4455\ch07_샘플\코드 7-5(a).jpg"/>
            <p:cNvPicPr preferRelativeResize="0"/>
            <p:nvPr/>
          </p:nvPicPr>
          <p:blipFill rotWithShape="1">
            <a:blip r:embed="rId6">
              <a:alphaModFix/>
            </a:blip>
            <a:srcRect l="73457" t="91143" r="1393"/>
            <a:stretch/>
          </p:blipFill>
          <p:spPr>
            <a:xfrm>
              <a:off x="1691680" y="5326608"/>
              <a:ext cx="5112568" cy="43204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31" name="Google Shape;231;p27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283968" y="1556792"/>
            <a:ext cx="4762500" cy="2055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8"/>
          <p:cNvSpPr txBox="1">
            <a:spLocks noGrp="1"/>
          </p:cNvSpPr>
          <p:nvPr>
            <p:ph type="title"/>
          </p:nvPr>
        </p:nvSpPr>
        <p:spPr>
          <a:xfrm>
            <a:off x="63500" y="51786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/>
              <a:t>03 글자 생략</a:t>
            </a:r>
            <a:endParaRPr/>
          </a:p>
        </p:txBody>
      </p:sp>
      <p:sp>
        <p:nvSpPr>
          <p:cNvPr id="237" name="Google Shape;237;p28"/>
          <p:cNvSpPr txBox="1">
            <a:spLocks noGrp="1"/>
          </p:cNvSpPr>
          <p:nvPr>
            <p:ph type="body" idx="1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5600" lvl="0" indent="-26193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/>
              <a:t>[응용 예제 7-7] 글자 생략</a:t>
            </a:r>
            <a:endParaRPr/>
          </a:p>
          <a:p>
            <a:pPr marL="534988" lvl="1" indent="-1778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/>
              <a:t>ellipsis 클래스로 구현</a:t>
            </a:r>
            <a:endParaRPr/>
          </a:p>
        </p:txBody>
      </p:sp>
      <p:sp>
        <p:nvSpPr>
          <p:cNvPr id="238" name="Google Shape;238;p28"/>
          <p:cNvSpPr/>
          <p:nvPr/>
        </p:nvSpPr>
        <p:spPr>
          <a:xfrm>
            <a:off x="7884368" y="836712"/>
            <a:ext cx="1152128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 u="sng">
                <a:solidFill>
                  <a:schemeClr val="hlink"/>
                </a:solidFill>
                <a:latin typeface="Malgun Gothic"/>
                <a:ea typeface="Malgun Gothic"/>
                <a:cs typeface="Malgun Gothic"/>
                <a:sym typeface="Malgun Gothic"/>
                <a:hlinkClick r:id="rId3"/>
              </a:rPr>
              <a:t>코드 데모</a:t>
            </a:r>
            <a:endParaRPr sz="1600" b="1">
              <a:solidFill>
                <a:srgbClr val="49442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39" name="Google Shape;239;p28" descr="C:\Users\acauser2\Desktop\강의교안 작업\fig_4455\ch07_샘플\코드 7-7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1560" y="1700808"/>
            <a:ext cx="5630400" cy="4608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2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499992" y="1988840"/>
            <a:ext cx="3818319" cy="9361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0"/>
          <p:cNvSpPr txBox="1">
            <a:spLocks noGrp="1"/>
          </p:cNvSpPr>
          <p:nvPr>
            <p:ph type="title"/>
          </p:nvPr>
        </p:nvSpPr>
        <p:spPr>
          <a:xfrm>
            <a:off x="63500" y="51786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/>
              <a:t>Contents</a:t>
            </a:r>
            <a:endParaRPr/>
          </a:p>
        </p:txBody>
      </p:sp>
      <p:sp>
        <p:nvSpPr>
          <p:cNvPr id="74" name="Google Shape;74;p10"/>
          <p:cNvSpPr txBox="1">
            <a:spLocks noGrp="1"/>
          </p:cNvSpPr>
          <p:nvPr>
            <p:ph type="body" idx="1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5600" lvl="0" indent="-26193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8B3331"/>
              </a:buClr>
              <a:buSzPts val="2600"/>
              <a:buFont typeface="Noto Sans Symbols"/>
              <a:buChar char="▪"/>
            </a:pPr>
            <a:r>
              <a:rPr lang="ko-KR"/>
              <a:t>학습목표</a:t>
            </a:r>
            <a:endParaRPr/>
          </a:p>
          <a:p>
            <a:pPr marL="534988" lvl="1" indent="-177800" algn="l" rtl="0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/>
              <a:t>CSS3를 사용해 수평 정렬하는 방법을 알아봅니다.</a:t>
            </a:r>
            <a:endParaRPr/>
          </a:p>
          <a:p>
            <a:pPr marL="534988" lvl="1" indent="-177800" algn="l" rtl="0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/>
              <a:t>CSS3를 사용해 중앙 정렬하는 방법을 알아봅니다.</a:t>
            </a:r>
            <a:endParaRPr/>
          </a:p>
          <a:p>
            <a:pPr marL="534988" lvl="1" indent="-177800" algn="l" rtl="0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/>
              <a:t>CSS3를 사용해 One True 레이아웃을 구성하는 방법을 알아봅니다.</a:t>
            </a:r>
            <a:endParaRPr/>
          </a:p>
          <a:p>
            <a:pPr marL="534988" lvl="1" indent="-177800" algn="l" rtl="0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/>
              <a:t>CSS3의 절대 좌표를 활용하는 방법을 알아봅니다.</a:t>
            </a:r>
            <a:endParaRPr/>
          </a:p>
          <a:p>
            <a:pPr marL="534988" lvl="1" indent="-76200" algn="l" rtl="0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357188" lvl="1" indent="0" algn="l" rtl="0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534988" lvl="1" indent="-76200" algn="l" rtl="0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355600" lvl="0" indent="-261938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8B3331"/>
              </a:buClr>
              <a:buSzPts val="2600"/>
              <a:buFont typeface="Noto Sans Symbols"/>
              <a:buChar char="▪"/>
            </a:pPr>
            <a:r>
              <a:rPr lang="ko-KR"/>
              <a:t>내용 </a:t>
            </a:r>
            <a:endParaRPr/>
          </a:p>
          <a:p>
            <a:pPr marL="534988" lvl="1" indent="-177800" algn="l" rtl="0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/>
              <a:t>수평, 중앙, One True 정렬 레이아웃</a:t>
            </a:r>
            <a:endParaRPr/>
          </a:p>
          <a:p>
            <a:pPr marL="534988" lvl="1" indent="-177800" algn="l" rtl="0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/>
              <a:t>요소 배치</a:t>
            </a:r>
            <a:endParaRPr/>
          </a:p>
          <a:p>
            <a:pPr marL="534988" lvl="1" indent="-177800" algn="l" rtl="0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/>
              <a:t>글자 생략</a:t>
            </a:r>
            <a:endParaRPr b="0"/>
          </a:p>
        </p:txBody>
      </p:sp>
      <p:pic>
        <p:nvPicPr>
          <p:cNvPr id="75" name="Google Shape;75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33875" y="2995735"/>
            <a:ext cx="4810125" cy="198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1"/>
          <p:cNvSpPr txBox="1">
            <a:spLocks noGrp="1"/>
          </p:cNvSpPr>
          <p:nvPr>
            <p:ph type="title"/>
          </p:nvPr>
        </p:nvSpPr>
        <p:spPr>
          <a:xfrm>
            <a:off x="63500" y="51786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/>
              <a:t>01 수평, 중앙, One True 정렬 레이아웃</a:t>
            </a:r>
            <a:endParaRPr/>
          </a:p>
        </p:txBody>
      </p:sp>
      <p:sp>
        <p:nvSpPr>
          <p:cNvPr id="81" name="Google Shape;81;p11"/>
          <p:cNvSpPr txBox="1">
            <a:spLocks noGrp="1"/>
          </p:cNvSpPr>
          <p:nvPr>
            <p:ph type="body" idx="1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5600" lvl="0" indent="-26193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600"/>
              <a:buChar char="▪"/>
            </a:pPr>
            <a:r>
              <a:rPr lang="ko-KR"/>
              <a:t>수평 정렬 레이아웃</a:t>
            </a:r>
            <a:endParaRPr/>
          </a:p>
          <a:p>
            <a:pPr marL="534988" lvl="1" indent="-177800" algn="l" rtl="0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Char char="▪"/>
            </a:pPr>
            <a:r>
              <a:rPr lang="ko-KR"/>
              <a:t>float와 overflow 속성을 사용해 레이아웃을 만들기</a:t>
            </a:r>
            <a:endParaRPr/>
          </a:p>
          <a:p>
            <a:pPr marL="534988" lvl="1" indent="-177800" algn="l" rtl="0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Char char="▪"/>
            </a:pPr>
            <a:r>
              <a:rPr lang="ko-KR"/>
              <a:t>규칙</a:t>
            </a:r>
            <a:endParaRPr/>
          </a:p>
          <a:p>
            <a:pPr marL="720725" lvl="2" indent="-185737" algn="l" rtl="0">
              <a:lnSpc>
                <a:spcPct val="13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</a:pPr>
            <a:r>
              <a:rPr lang="ko-KR"/>
              <a:t>자손에게 float 속성을 지정하고, 부모의 overflow 속성에는 hidden 키워드를 적용</a:t>
            </a:r>
            <a:endParaRPr/>
          </a:p>
        </p:txBody>
      </p:sp>
      <p:pic>
        <p:nvPicPr>
          <p:cNvPr id="82" name="Google Shape;82;p11" descr="C:\Users\acauser2\Desktop\강의교안 작업\fig_4455\ch07_샘플\그림 7-1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99592" y="2420888"/>
            <a:ext cx="5914082" cy="4073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2"/>
          <p:cNvSpPr txBox="1">
            <a:spLocks noGrp="1"/>
          </p:cNvSpPr>
          <p:nvPr>
            <p:ph type="title"/>
          </p:nvPr>
        </p:nvSpPr>
        <p:spPr>
          <a:xfrm>
            <a:off x="63500" y="51786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/>
              <a:t>01 수평, 중앙, One True 정렬 레이아웃</a:t>
            </a:r>
            <a:endParaRPr/>
          </a:p>
        </p:txBody>
      </p:sp>
      <p:sp>
        <p:nvSpPr>
          <p:cNvPr id="88" name="Google Shape;88;p12"/>
          <p:cNvSpPr txBox="1">
            <a:spLocks noGrp="1"/>
          </p:cNvSpPr>
          <p:nvPr>
            <p:ph type="body" idx="1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5600" lvl="0" indent="-26193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600"/>
              <a:buChar char="▪"/>
            </a:pPr>
            <a:r>
              <a:rPr lang="ko-KR"/>
              <a:t>[응용 예제 7-1] 수평 정렬 레이아웃</a:t>
            </a:r>
            <a:endParaRPr/>
          </a:p>
          <a:p>
            <a:pPr marL="534988" lvl="1" indent="-76200" algn="l" rtl="0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None/>
            </a:pPr>
            <a:endParaRPr b="1"/>
          </a:p>
          <a:p>
            <a:pPr marL="534988" lvl="1" indent="-76200" algn="l" rtl="0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534988" lvl="1" indent="-76200" algn="l" rtl="0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534988" lvl="1" indent="-76200" algn="l" rtl="0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534988" lvl="1" indent="-76200" algn="l" rtl="0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355600" lvl="0" indent="-96838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2600"/>
              <a:buNone/>
            </a:pPr>
            <a:endParaRPr/>
          </a:p>
        </p:txBody>
      </p:sp>
      <p:sp>
        <p:nvSpPr>
          <p:cNvPr id="89" name="Google Shape;89;p12"/>
          <p:cNvSpPr/>
          <p:nvPr/>
        </p:nvSpPr>
        <p:spPr>
          <a:xfrm>
            <a:off x="6300192" y="836712"/>
            <a:ext cx="2664296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 i="0" u="sng" strike="noStrike" cap="none">
                <a:solidFill>
                  <a:schemeClr val="hlink"/>
                </a:solidFill>
                <a:latin typeface="Malgun Gothic"/>
                <a:ea typeface="Malgun Gothic"/>
                <a:cs typeface="Malgun Gothic"/>
                <a:sym typeface="Malgun Gothic"/>
                <a:hlinkClick r:id="rId3"/>
              </a:rPr>
              <a:t>코드 데모</a:t>
            </a:r>
            <a:r>
              <a:rPr lang="ko-KR" sz="16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</a:t>
            </a:r>
            <a:r>
              <a:rPr lang="ko-KR" sz="1600" b="1" i="0" u="sng" strike="noStrike" cap="none">
                <a:solidFill>
                  <a:schemeClr val="hlink"/>
                </a:solidFill>
                <a:latin typeface="Malgun Gothic"/>
                <a:ea typeface="Malgun Gothic"/>
                <a:cs typeface="Malgun Gothic"/>
                <a:sym typeface="Malgun Gothic"/>
                <a:hlinkClick r:id="rId4"/>
              </a:rPr>
              <a:t>온라인 에디터</a:t>
            </a:r>
            <a:endParaRPr sz="1600" b="1">
              <a:solidFill>
                <a:srgbClr val="49442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90" name="Google Shape;90;p12"/>
          <p:cNvGrpSpPr/>
          <p:nvPr/>
        </p:nvGrpSpPr>
        <p:grpSpPr>
          <a:xfrm>
            <a:off x="395536" y="1700808"/>
            <a:ext cx="6120680" cy="3991618"/>
            <a:chOff x="251520" y="1556792"/>
            <a:chExt cx="7287446" cy="4752528"/>
          </a:xfrm>
        </p:grpSpPr>
        <p:pic>
          <p:nvPicPr>
            <p:cNvPr id="91" name="Google Shape;91;p12" descr="C:\Users\acauser2\Desktop\강의교안 작업\fig_4455\ch07_샘플\코드 7-1.jpg"/>
            <p:cNvPicPr preferRelativeResize="0"/>
            <p:nvPr/>
          </p:nvPicPr>
          <p:blipFill rotWithShape="1">
            <a:blip r:embed="rId5">
              <a:alphaModFix/>
            </a:blip>
            <a:srcRect b="34063"/>
            <a:stretch/>
          </p:blipFill>
          <p:spPr>
            <a:xfrm>
              <a:off x="251520" y="1556792"/>
              <a:ext cx="7287446" cy="47525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2" name="Google Shape;92;p12" descr="C:\Users\acauser2\Desktop\강의교안 작업\fig_4455\ch07_샘플\코드 7-1.jpg"/>
            <p:cNvPicPr preferRelativeResize="0"/>
            <p:nvPr/>
          </p:nvPicPr>
          <p:blipFill rotWithShape="1">
            <a:blip r:embed="rId5">
              <a:alphaModFix/>
            </a:blip>
            <a:srcRect l="1700" t="66565" r="49024" b="2591"/>
            <a:stretch/>
          </p:blipFill>
          <p:spPr>
            <a:xfrm>
              <a:off x="3851920" y="2348880"/>
              <a:ext cx="3591041" cy="2223074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93" name="Google Shape;93;p12"/>
            <p:cNvCxnSpPr/>
            <p:nvPr/>
          </p:nvCxnSpPr>
          <p:spPr>
            <a:xfrm>
              <a:off x="3840490" y="2132856"/>
              <a:ext cx="0" cy="34563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94" name="Google Shape;94;p1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788024" y="5013176"/>
            <a:ext cx="4138256" cy="5760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3"/>
          <p:cNvSpPr txBox="1">
            <a:spLocks noGrp="1"/>
          </p:cNvSpPr>
          <p:nvPr>
            <p:ph type="title"/>
          </p:nvPr>
        </p:nvSpPr>
        <p:spPr>
          <a:xfrm>
            <a:off x="63500" y="51786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/>
              <a:t>01 수평, 중앙, One True 정렬 레이아웃</a:t>
            </a:r>
            <a:endParaRPr/>
          </a:p>
        </p:txBody>
      </p:sp>
      <p:sp>
        <p:nvSpPr>
          <p:cNvPr id="100" name="Google Shape;100;p13"/>
          <p:cNvSpPr txBox="1">
            <a:spLocks noGrp="1"/>
          </p:cNvSpPr>
          <p:nvPr>
            <p:ph type="body" idx="1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5600" lvl="0" indent="-26193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600"/>
              <a:buChar char="▪"/>
            </a:pPr>
            <a:r>
              <a:rPr lang="ko-KR"/>
              <a:t>[응용 예제 7-1] 수평 정렬 레이아웃- overflow 속성 지정 이유 </a:t>
            </a:r>
            <a:endParaRPr/>
          </a:p>
          <a:p>
            <a:pPr marL="534988" lvl="1" indent="-177800" algn="l" rtl="0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Char char="▪"/>
            </a:pPr>
            <a:r>
              <a:rPr lang="ko-KR"/>
              <a:t>1. [코드 7-1]에서 overf low 속성을 제거</a:t>
            </a:r>
            <a:endParaRPr/>
          </a:p>
          <a:p>
            <a:pPr marL="534988" lvl="1" indent="-177800" algn="l" rtl="0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Char char="▪"/>
            </a:pPr>
            <a:r>
              <a:rPr lang="ko-KR"/>
              <a:t>2. [그림 7-2]의 (a)와 같이 수평 정렬한 요소의 앞뒤로 글자를 넣어 주기</a:t>
            </a:r>
            <a:endParaRPr/>
          </a:p>
          <a:p>
            <a:pPr marL="534988" lvl="1" indent="-76200" algn="l" rtl="0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534988" lvl="1" indent="-76200" algn="l" rtl="0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534988" lvl="1" indent="-76200" algn="l" rtl="0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534988" lvl="1" indent="-76200" algn="l" rtl="0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355600" lvl="0" indent="-96838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2600"/>
              <a:buNone/>
            </a:pPr>
            <a:endParaRPr/>
          </a:p>
        </p:txBody>
      </p:sp>
      <p:pic>
        <p:nvPicPr>
          <p:cNvPr id="101" name="Google Shape;101;p13" descr="C:\Users\acauser2\Desktop\강의교안 작업\fig_4455\ch07_샘플\그림 7-2(a).jpg"/>
          <p:cNvPicPr preferRelativeResize="0"/>
          <p:nvPr/>
        </p:nvPicPr>
        <p:blipFill rotWithShape="1">
          <a:blip r:embed="rId3">
            <a:alphaModFix/>
          </a:blip>
          <a:srcRect t="9546"/>
          <a:stretch/>
        </p:blipFill>
        <p:spPr>
          <a:xfrm>
            <a:off x="899592" y="2235200"/>
            <a:ext cx="6120681" cy="23342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4"/>
          <p:cNvSpPr txBox="1">
            <a:spLocks noGrp="1"/>
          </p:cNvSpPr>
          <p:nvPr>
            <p:ph type="title"/>
          </p:nvPr>
        </p:nvSpPr>
        <p:spPr>
          <a:xfrm>
            <a:off x="63500" y="51786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/>
              <a:t>01 수평, 중앙, One True 정렬 레이아웃</a:t>
            </a:r>
            <a:endParaRPr/>
          </a:p>
        </p:txBody>
      </p:sp>
      <p:sp>
        <p:nvSpPr>
          <p:cNvPr id="107" name="Google Shape;107;p14"/>
          <p:cNvSpPr txBox="1">
            <a:spLocks noGrp="1"/>
          </p:cNvSpPr>
          <p:nvPr>
            <p:ph type="body" idx="1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5600" lvl="0" indent="-26193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/>
              <a:t>[응용 예제 7-1] 수평 정렬 레이아웃- overflow 속성 지정 이유</a:t>
            </a:r>
            <a:endParaRPr/>
          </a:p>
          <a:p>
            <a:pPr marL="534988" lvl="1" indent="-762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endParaRPr/>
          </a:p>
        </p:txBody>
      </p:sp>
      <p:pic>
        <p:nvPicPr>
          <p:cNvPr id="108" name="Google Shape;108;p14" descr="C:\Users\acauser2\Desktop\강의교안 작업\fig_4455\ch07_샘플\그림 7-2(c).jpg"/>
          <p:cNvPicPr preferRelativeResize="0"/>
          <p:nvPr/>
        </p:nvPicPr>
        <p:blipFill rotWithShape="1">
          <a:blip r:embed="rId3">
            <a:alphaModFix/>
          </a:blip>
          <a:srcRect t="4807"/>
          <a:stretch/>
        </p:blipFill>
        <p:spPr>
          <a:xfrm>
            <a:off x="4917984" y="1890544"/>
            <a:ext cx="2642412" cy="42484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4" descr="C:\Users\acauser2\Desktop\강의교안 작업\fig_4455\ch07_샘플\그림 7-2(b).jpg"/>
          <p:cNvPicPr preferRelativeResize="0"/>
          <p:nvPr/>
        </p:nvPicPr>
        <p:blipFill rotWithShape="1">
          <a:blip r:embed="rId4">
            <a:alphaModFix/>
          </a:blip>
          <a:srcRect t="5477"/>
          <a:stretch/>
        </p:blipFill>
        <p:spPr>
          <a:xfrm>
            <a:off x="899592" y="1890544"/>
            <a:ext cx="2697663" cy="4202752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4"/>
          <p:cNvSpPr txBox="1"/>
          <p:nvPr/>
        </p:nvSpPr>
        <p:spPr>
          <a:xfrm>
            <a:off x="683568" y="1240304"/>
            <a:ext cx="3384376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(b) overflow 속성 적용하지 않음</a:t>
            </a:r>
            <a:br>
              <a:rPr lang="ko-KR" sz="16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ko-KR" sz="16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🡪 요소가 떠다님</a:t>
            </a:r>
            <a:endParaRPr sz="16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1" name="Google Shape;111;p14"/>
          <p:cNvSpPr txBox="1"/>
          <p:nvPr/>
        </p:nvSpPr>
        <p:spPr>
          <a:xfrm>
            <a:off x="4716016" y="1240304"/>
            <a:ext cx="3528392" cy="892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(c) 부모의 overflow 속성을</a:t>
            </a:r>
            <a:br>
              <a:rPr lang="ko-KR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ko-KR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hidden으로 입력</a:t>
            </a:r>
            <a:r>
              <a:rPr lang="ko-KR" sz="2000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rPr>
              <a:t/>
            </a:r>
            <a:br>
              <a:rPr lang="ko-KR" sz="2000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rPr>
            </a:br>
            <a:endParaRPr sz="2000">
              <a:solidFill>
                <a:schemeClr val="dk1"/>
              </a:solidFill>
              <a:latin typeface="Dotum"/>
              <a:ea typeface="Dotum"/>
              <a:cs typeface="Dotum"/>
              <a:sym typeface="Dotum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5"/>
          <p:cNvSpPr txBox="1">
            <a:spLocks noGrp="1"/>
          </p:cNvSpPr>
          <p:nvPr>
            <p:ph type="title"/>
          </p:nvPr>
        </p:nvSpPr>
        <p:spPr>
          <a:xfrm>
            <a:off x="63500" y="51786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/>
              <a:t>01 수평, 중앙, One True 정렬 레이아웃</a:t>
            </a:r>
            <a:endParaRPr/>
          </a:p>
        </p:txBody>
      </p:sp>
      <p:sp>
        <p:nvSpPr>
          <p:cNvPr id="117" name="Google Shape;117;p15"/>
          <p:cNvSpPr txBox="1">
            <a:spLocks noGrp="1"/>
          </p:cNvSpPr>
          <p:nvPr>
            <p:ph type="body" idx="1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5600" lvl="0" indent="-26193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/>
              <a:t>중앙 정렬 레이아웃</a:t>
            </a:r>
            <a:endParaRPr/>
          </a:p>
          <a:p>
            <a:pPr marL="534988" lvl="1" indent="-1778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/>
              <a:t>특정한 너비의 중앙에 내용이 위치</a:t>
            </a:r>
            <a:endParaRPr/>
          </a:p>
        </p:txBody>
      </p:sp>
      <p:pic>
        <p:nvPicPr>
          <p:cNvPr id="118" name="Google Shape;118;p15" descr="C:\Users\acauser2\Desktop\강의교안 작업\fig_4455\ch07_샘플\그림 7-3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1560" y="1844824"/>
            <a:ext cx="7288462" cy="34563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6"/>
          <p:cNvSpPr txBox="1">
            <a:spLocks noGrp="1"/>
          </p:cNvSpPr>
          <p:nvPr>
            <p:ph type="title"/>
          </p:nvPr>
        </p:nvSpPr>
        <p:spPr>
          <a:xfrm>
            <a:off x="63500" y="51786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/>
              <a:t>01 수평, 중앙, One True 정렬 레이아웃</a:t>
            </a:r>
            <a:endParaRPr/>
          </a:p>
        </p:txBody>
      </p:sp>
      <p:sp>
        <p:nvSpPr>
          <p:cNvPr id="124" name="Google Shape;124;p16"/>
          <p:cNvSpPr txBox="1">
            <a:spLocks noGrp="1"/>
          </p:cNvSpPr>
          <p:nvPr>
            <p:ph type="body" idx="1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5600" lvl="0" indent="-26193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600"/>
              <a:buChar char="▪"/>
            </a:pPr>
            <a:r>
              <a:rPr lang="ko-KR"/>
              <a:t>[응용 예제 7-2] 중앙 정렬 레이아웃</a:t>
            </a:r>
            <a:endParaRPr/>
          </a:p>
          <a:p>
            <a:pPr marL="534988" lvl="1" indent="-177800" algn="l" rtl="0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Char char="▪"/>
            </a:pPr>
            <a:r>
              <a:rPr lang="ko-KR"/>
              <a:t>width 속성을 부여하고 margin 속성을 ‘0 auto’로 입력</a:t>
            </a:r>
            <a:endParaRPr/>
          </a:p>
          <a:p>
            <a:pPr marL="534988" lvl="1" indent="-76200" algn="l" rtl="0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534988" lvl="1" indent="-76200" algn="l" rtl="0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534988" lvl="1" indent="-76200" algn="l" rtl="0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534988" lvl="1" indent="-76200" algn="l" rtl="0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355600" lvl="0" indent="-96838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2600"/>
              <a:buNone/>
            </a:pPr>
            <a:endParaRPr/>
          </a:p>
        </p:txBody>
      </p:sp>
      <p:sp>
        <p:nvSpPr>
          <p:cNvPr id="125" name="Google Shape;125;p16"/>
          <p:cNvSpPr/>
          <p:nvPr/>
        </p:nvSpPr>
        <p:spPr>
          <a:xfrm>
            <a:off x="7884368" y="836712"/>
            <a:ext cx="1152128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 u="sng">
                <a:solidFill>
                  <a:schemeClr val="hlink"/>
                </a:solidFill>
                <a:latin typeface="Malgun Gothic"/>
                <a:ea typeface="Malgun Gothic"/>
                <a:cs typeface="Malgun Gothic"/>
                <a:sym typeface="Malgun Gothic"/>
                <a:hlinkClick r:id="rId3"/>
              </a:rPr>
              <a:t>코드 데모</a:t>
            </a:r>
            <a:endParaRPr sz="1600" b="1">
              <a:solidFill>
                <a:srgbClr val="49442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26" name="Google Shape;126;p16"/>
          <p:cNvGrpSpPr/>
          <p:nvPr/>
        </p:nvGrpSpPr>
        <p:grpSpPr>
          <a:xfrm>
            <a:off x="467545" y="1656333"/>
            <a:ext cx="5760639" cy="4728788"/>
            <a:chOff x="467544" y="1340767"/>
            <a:chExt cx="6721127" cy="5517233"/>
          </a:xfrm>
        </p:grpSpPr>
        <p:pic>
          <p:nvPicPr>
            <p:cNvPr id="127" name="Google Shape;127;p16" descr="C:\Users\acauser2\Desktop\강의교안 작업\fig_4455\ch07_샘플\코드 7-2.jpg"/>
            <p:cNvPicPr preferRelativeResize="0"/>
            <p:nvPr/>
          </p:nvPicPr>
          <p:blipFill rotWithShape="1">
            <a:blip r:embed="rId4">
              <a:alphaModFix/>
            </a:blip>
            <a:srcRect b="26602"/>
            <a:stretch/>
          </p:blipFill>
          <p:spPr>
            <a:xfrm>
              <a:off x="467544" y="1340767"/>
              <a:ext cx="6680647" cy="55172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8" name="Google Shape;128;p16" descr="C:\Users\acauser2\Desktop\강의교안 작업\fig_4455\ch07_샘플\코드 7-2.jpg"/>
            <p:cNvPicPr preferRelativeResize="0"/>
            <p:nvPr/>
          </p:nvPicPr>
          <p:blipFill rotWithShape="1">
            <a:blip r:embed="rId4">
              <a:alphaModFix/>
            </a:blip>
            <a:srcRect l="46154" t="22104" b="68316"/>
            <a:stretch/>
          </p:blipFill>
          <p:spPr>
            <a:xfrm>
              <a:off x="1336973" y="6453336"/>
              <a:ext cx="5851698" cy="40466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29" name="Google Shape;129;p1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355976" y="1844824"/>
            <a:ext cx="4412811" cy="19049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568</Words>
  <Application>Microsoft Office PowerPoint</Application>
  <PresentationFormat>화면 슬라이드 쇼(4:3)</PresentationFormat>
  <Paragraphs>114</Paragraphs>
  <Slides>22</Slides>
  <Notes>22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8" baseType="lpstr">
      <vt:lpstr>Noto Sans Symbols</vt:lpstr>
      <vt:lpstr>Dotum</vt:lpstr>
      <vt:lpstr>Malgun Gothic</vt:lpstr>
      <vt:lpstr>Arial</vt:lpstr>
      <vt:lpstr>Verdana</vt:lpstr>
      <vt:lpstr>1_Office 테마</vt:lpstr>
      <vt:lpstr>PowerPoint 프레젠테이션</vt:lpstr>
      <vt:lpstr>7장 다양한 레이아웃의 구성과 기능</vt:lpstr>
      <vt:lpstr>Contents</vt:lpstr>
      <vt:lpstr>01 수평, 중앙, One True 정렬 레이아웃</vt:lpstr>
      <vt:lpstr>01 수평, 중앙, One True 정렬 레이아웃</vt:lpstr>
      <vt:lpstr>01 수평, 중앙, One True 정렬 레이아웃</vt:lpstr>
      <vt:lpstr>01 수평, 중앙, One True 정렬 레이아웃</vt:lpstr>
      <vt:lpstr>01 수평, 중앙, One True 정렬 레이아웃</vt:lpstr>
      <vt:lpstr>01 수평, 중앙, One True 정렬 레이아웃</vt:lpstr>
      <vt:lpstr>01 수평, 중앙, One True 정렬 레이아웃</vt:lpstr>
      <vt:lpstr>01 수평, 중앙, One True 정렬 레이아웃</vt:lpstr>
      <vt:lpstr>01 수평, 중앙, One True 정렬 레이아웃</vt:lpstr>
      <vt:lpstr>02 요소 배치</vt:lpstr>
      <vt:lpstr>02 요소 배치</vt:lpstr>
      <vt:lpstr>02 요소 배치</vt:lpstr>
      <vt:lpstr>02 요소 배치</vt:lpstr>
      <vt:lpstr>02 요소 배치</vt:lpstr>
      <vt:lpstr>02 요소 배치</vt:lpstr>
      <vt:lpstr>02 요소 배치</vt:lpstr>
      <vt:lpstr>02 요소 배치</vt:lpstr>
      <vt:lpstr>03 글자 생략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USER</cp:lastModifiedBy>
  <cp:revision>1</cp:revision>
  <dcterms:modified xsi:type="dcterms:W3CDTF">2023-02-27T04:53:40Z</dcterms:modified>
</cp:coreProperties>
</file>